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Montserrat" panose="020B0604020202020204" charset="0"/>
      <p:regular r:id="rId19"/>
      <p:bold r:id="rId20"/>
      <p:italic r:id="rId21"/>
      <p:boldItalic r:id="rId22"/>
    </p:embeddedFont>
    <p:embeddedFont>
      <p:font typeface="Open Sans"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slide / display on shared screen as participants enter space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a4d6b6d6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a4d6b6d6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(Sarina)</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3d9d3d9cf_4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3d9d3d9cf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(Sarina)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3d9d3d9cf_4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3d9d3d9cf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(Sarina) </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In-room facilitation notes:</a:t>
            </a:r>
            <a:endParaRPr b="1">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Existing teams -- </a:t>
            </a:r>
            <a:r>
              <a:rPr lang="en">
                <a:solidFill>
                  <a:schemeClr val="dk1"/>
                </a:solidFill>
              </a:rPr>
              <a:t>ask these question about your actual project / partners. </a:t>
            </a:r>
            <a:endParaRPr>
              <a:solidFill>
                <a:schemeClr val="dk1"/>
              </a:solidFill>
            </a:endParaRPr>
          </a:p>
          <a:p>
            <a:pPr marL="457200" lvl="0" indent="-317500" algn="l" rtl="0">
              <a:spcBef>
                <a:spcPts val="0"/>
              </a:spcBef>
              <a:spcAft>
                <a:spcPts val="0"/>
              </a:spcAft>
              <a:buClr>
                <a:schemeClr val="dk1"/>
              </a:buClr>
              <a:buSzPts val="1400"/>
              <a:buChar char="●"/>
            </a:pPr>
            <a:r>
              <a:rPr lang="en" b="1">
                <a:solidFill>
                  <a:schemeClr val="dk1"/>
                </a:solidFill>
              </a:rPr>
              <a:t>Teams without a community partner identify</a:t>
            </a:r>
            <a:r>
              <a:rPr lang="en" i="1">
                <a:solidFill>
                  <a:schemeClr val="dk1"/>
                </a:solidFill>
              </a:rPr>
              <a:t> (Only applies to Shosha’s breakout room)</a:t>
            </a:r>
            <a:r>
              <a:rPr lang="en">
                <a:solidFill>
                  <a:schemeClr val="dk1"/>
                </a:solidFill>
              </a:rPr>
              <a:t>-- more of a role-playing / workshopping exercise.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All -- please introduce yourself the first time you speak.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RESEARCHERS -- identify your “issue area” in lay terms when asking community partners a question. I.E. “What community organizing or policy advocacy is currently happening in your community around water quality?” “How could your organization use research findings about wildfire smoke toxicity to support your work?”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COMMUNITY REPRESENTATIVES -- can ask questions as is.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To get started -- RESEARCHERS -- How do you imagine the results of your research being useful for community members? And then community representatives can respond with their perspective.. If researchers aren’t sure, briefly describe the potential results and then the community representatives in the group can give their perspective.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a4d6b6d68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a4d6b6d6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(Jennifer)</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a4d6b6d6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a4d6b6d6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(Jennifer)</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a4d6b6d6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a4d6b6d6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(Jennifer)</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3d9d3d9cf_4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3d9d3d9cf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(Shosha)</a:t>
            </a:r>
            <a:endParaRPr b="1"/>
          </a:p>
          <a:p>
            <a:pPr marL="0" lvl="0" indent="0" algn="l" rtl="0">
              <a:spcBef>
                <a:spcPts val="0"/>
              </a:spcBef>
              <a:spcAft>
                <a:spcPts val="0"/>
              </a:spcAft>
              <a:buNone/>
            </a:pPr>
            <a:endParaRPr/>
          </a:p>
          <a:p>
            <a:pPr marL="0" lvl="0" indent="0" algn="l" rtl="0">
              <a:spcBef>
                <a:spcPts val="0"/>
              </a:spcBef>
              <a:spcAft>
                <a:spcPts val="0"/>
              </a:spcAft>
              <a:buNone/>
            </a:pPr>
            <a:r>
              <a:rPr lang="en"/>
              <a:t>Next steps:</a:t>
            </a:r>
            <a:endParaRPr/>
          </a:p>
          <a:p>
            <a:pPr marL="457200" lvl="0" indent="-317500" algn="l" rtl="0">
              <a:spcBef>
                <a:spcPts val="0"/>
              </a:spcBef>
              <a:spcAft>
                <a:spcPts val="0"/>
              </a:spcAft>
              <a:buSzPts val="1400"/>
              <a:buChar char="●"/>
            </a:pPr>
            <a:r>
              <a:rPr lang="en"/>
              <a:t>We will send you an eval right after training</a:t>
            </a:r>
            <a:endParaRPr/>
          </a:p>
          <a:p>
            <a:pPr marL="457200" lvl="0" indent="-317500" algn="l" rtl="0">
              <a:spcBef>
                <a:spcPts val="0"/>
              </a:spcBef>
              <a:spcAft>
                <a:spcPts val="0"/>
              </a:spcAft>
              <a:buSzPts val="1400"/>
              <a:buChar char="●"/>
            </a:pPr>
            <a:r>
              <a:rPr lang="en"/>
              <a:t>We will follow up next week with supplemental materials that go more in depth with all the material we shared in both parts of the training</a:t>
            </a:r>
            <a:endParaRPr/>
          </a:p>
          <a:p>
            <a:pPr marL="457200" lvl="0" indent="-317500" algn="l" rtl="0">
              <a:spcBef>
                <a:spcPts val="0"/>
              </a:spcBef>
              <a:spcAft>
                <a:spcPts val="0"/>
              </a:spcAft>
              <a:buSzPts val="1400"/>
              <a:buChar char="●"/>
            </a:pPr>
            <a:r>
              <a:rPr lang="en"/>
              <a:t>Please gather questions, individual project considerations for our first check in meeting with your team -- typical </a:t>
            </a:r>
            <a:r>
              <a:rPr lang="en">
                <a:solidFill>
                  <a:schemeClr val="dk1"/>
                </a:solidFill>
              </a:rPr>
              <a:t>“Early-stage support” could include:</a:t>
            </a:r>
            <a:endParaRPr/>
          </a:p>
          <a:p>
            <a:pPr marL="914400" lvl="1" indent="-317500" algn="l" rtl="0">
              <a:spcBef>
                <a:spcPts val="0"/>
              </a:spcBef>
              <a:spcAft>
                <a:spcPts val="0"/>
              </a:spcAft>
              <a:buSzPts val="1400"/>
              <a:buChar char="○"/>
            </a:pPr>
            <a:r>
              <a:rPr lang="en"/>
              <a:t>Discuss identifying a partner if you haven’t</a:t>
            </a:r>
            <a:endParaRPr/>
          </a:p>
          <a:p>
            <a:pPr marL="914400" lvl="1" indent="-317500" algn="l" rtl="0">
              <a:spcBef>
                <a:spcPts val="0"/>
              </a:spcBef>
              <a:spcAft>
                <a:spcPts val="0"/>
              </a:spcAft>
              <a:buSzPts val="1400"/>
              <a:buChar char="○"/>
            </a:pPr>
            <a:r>
              <a:rPr lang="en"/>
              <a:t>Beginning IRB</a:t>
            </a:r>
            <a:endParaRPr/>
          </a:p>
          <a:p>
            <a:pPr marL="914400" lvl="1" indent="-317500" algn="l" rtl="0">
              <a:spcBef>
                <a:spcPts val="0"/>
              </a:spcBef>
              <a:spcAft>
                <a:spcPts val="0"/>
              </a:spcAft>
              <a:buSzPts val="1400"/>
              <a:buChar char="○"/>
            </a:pPr>
            <a:r>
              <a:rPr lang="en"/>
              <a:t>Other unanswered questions + individual considerations</a:t>
            </a:r>
            <a:endParaRPr/>
          </a:p>
          <a:p>
            <a:pPr marL="914400" lvl="1" indent="-317500" algn="l" rtl="0">
              <a:spcBef>
                <a:spcPts val="0"/>
              </a:spcBef>
              <a:spcAft>
                <a:spcPts val="0"/>
              </a:spcAft>
              <a:buSzPts val="1400"/>
              <a:buChar char="○"/>
            </a:pPr>
            <a:r>
              <a:rPr lang="en"/>
              <a:t>Partnership agreements</a:t>
            </a:r>
            <a:endParaRPr/>
          </a:p>
          <a:p>
            <a:pPr marL="45720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(Shosha)</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(Jonathan)</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(Jonathan)</a:t>
            </a:r>
            <a:endParaRPr sz="1200">
              <a:solidFill>
                <a:srgbClr val="4C4C4C"/>
              </a:solidFill>
              <a:highlight>
                <a:schemeClr val="lt1"/>
              </a:highlight>
            </a:endParaRPr>
          </a:p>
          <a:p>
            <a:pPr marL="0" lvl="0" indent="0" algn="l" rtl="0">
              <a:spcBef>
                <a:spcPts val="0"/>
              </a:spcBef>
              <a:spcAft>
                <a:spcPts val="0"/>
              </a:spcAft>
              <a:buClr>
                <a:schemeClr val="dk1"/>
              </a:buClr>
              <a:buSzPts val="1100"/>
              <a:buFont typeface="Arial"/>
              <a:buNone/>
            </a:pPr>
            <a:endParaRPr b="1">
              <a:solidFill>
                <a:srgbClr val="4A86E8"/>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3d9d3d9cf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3d9d3d9cf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(Jonathan)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a4d6b6d6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a4d6b6d6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(Shosha)</a:t>
            </a:r>
            <a:endParaRPr sz="1200">
              <a:solidFill>
                <a:srgbClr val="4C4C4C"/>
              </a:solidFill>
              <a:highlight>
                <a:schemeClr val="lt1"/>
              </a:highlight>
            </a:endParaRPr>
          </a:p>
          <a:p>
            <a:pPr marL="0" lvl="0" indent="0" algn="l" rtl="0">
              <a:spcBef>
                <a:spcPts val="0"/>
              </a:spcBef>
              <a:spcAft>
                <a:spcPts val="0"/>
              </a:spcAft>
              <a:buClr>
                <a:schemeClr val="dk1"/>
              </a:buClr>
              <a:buSzPts val="1100"/>
              <a:buFont typeface="Arial"/>
              <a:buNone/>
            </a:pPr>
            <a:endParaRPr b="1">
              <a:solidFill>
                <a:srgbClr val="4A86E8"/>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3d9d3d9cf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3d9d3d9cf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(Shosha) </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a:solidFill>
                  <a:schemeClr val="dk1"/>
                </a:solidFill>
              </a:rPr>
              <a:t>This scenario is about how accessibility -- particularly language accessibility, but not limited to language accessibility -- can impact a study at various stages of the work. The first question is about the impact of language accessibility on sampling and participation in the study. (READ)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second question is about dissemination of results and meeting accessibility. (READ)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third question touches on how research teams handle unanticipated costs, particularly costs related to accessibility. (READ)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Last, wanted to touch on how language accessibility impacts all studies conducted in a linguistically diverse state like CA, regardless of whether the participants themselves are a LEP population (READ).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a4d6b6d6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a4d6b6d6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(Jonathan)</a:t>
            </a:r>
            <a:endParaRPr sz="1200">
              <a:solidFill>
                <a:srgbClr val="4C4C4C"/>
              </a:solidFill>
              <a:highlight>
                <a:schemeClr val="lt1"/>
              </a:highlight>
            </a:endParaRPr>
          </a:p>
          <a:p>
            <a:pPr marL="0" lvl="0" indent="0" algn="l" rtl="0">
              <a:spcBef>
                <a:spcPts val="0"/>
              </a:spcBef>
              <a:spcAft>
                <a:spcPts val="0"/>
              </a:spcAft>
              <a:buClr>
                <a:schemeClr val="dk1"/>
              </a:buClr>
              <a:buSzPts val="1100"/>
              <a:buFont typeface="Arial"/>
              <a:buNone/>
            </a:pPr>
            <a:endParaRPr b="1">
              <a:solidFill>
                <a:srgbClr val="4A86E8"/>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3d9d3d9cf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3d9d3d9cf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(Jonathan)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95850" y="2906213"/>
            <a:ext cx="6154500"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58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a:p>
        </p:txBody>
      </p:sp>
      <p:sp>
        <p:nvSpPr>
          <p:cNvPr id="11" name="Google Shape;11;p2"/>
          <p:cNvSpPr/>
          <p:nvPr/>
        </p:nvSpPr>
        <p:spPr>
          <a:xfrm>
            <a:off x="595850" y="43929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1"/>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58" name="Google Shape;58;p11"/>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Gold">
  <p:cSld name="TITLE_AND_BODY_1_1">
    <p:spTree>
      <p:nvGrpSpPr>
        <p:cNvPr id="1" name="Shape 62"/>
        <p:cNvGrpSpPr/>
        <p:nvPr/>
      </p:nvGrpSpPr>
      <p:grpSpPr>
        <a:xfrm>
          <a:off x="0" y="0"/>
          <a:ext cx="0" cy="0"/>
          <a:chOff x="0" y="0"/>
          <a:chExt cx="0" cy="0"/>
        </a:xfrm>
      </p:grpSpPr>
      <p:sp>
        <p:nvSpPr>
          <p:cNvPr id="63" name="Google Shape;63;p13"/>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 Gold">
  <p:cSld name="TITLE_AND_TWO_COLUMNS_1_1_1">
    <p:spTree>
      <p:nvGrpSpPr>
        <p:cNvPr id="1" name="Shape 73"/>
        <p:cNvGrpSpPr/>
        <p:nvPr/>
      </p:nvGrpSpPr>
      <p:grpSpPr>
        <a:xfrm>
          <a:off x="0" y="0"/>
          <a:ext cx="0" cy="0"/>
          <a:chOff x="0" y="0"/>
          <a:chExt cx="0" cy="0"/>
        </a:xfrm>
      </p:grpSpPr>
      <p:sp>
        <p:nvSpPr>
          <p:cNvPr id="74" name="Google Shape;74;p15"/>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6" name="Google Shape;76;p15"/>
          <p:cNvSpPr txBox="1">
            <a:spLocks noGrp="1"/>
          </p:cNvSpPr>
          <p:nvPr>
            <p:ph type="body" idx="1"/>
          </p:nvPr>
        </p:nvSpPr>
        <p:spPr>
          <a:xfrm>
            <a:off x="397575" y="1846388"/>
            <a:ext cx="2691000" cy="2838300"/>
          </a:xfrm>
          <a:prstGeom prst="rect">
            <a:avLst/>
          </a:prstGeom>
        </p:spPr>
        <p:txBody>
          <a:bodyPr spcFirstLastPara="1" wrap="square" lIns="91425" tIns="91425" rIns="91425" bIns="91425" anchor="t" anchorCtr="0">
            <a:noAutofit/>
          </a:bodyPr>
          <a:lstStyle>
            <a:lvl1pPr marL="457200" lvl="0" indent="-330200" rtl="0">
              <a:lnSpc>
                <a:spcPct val="115000"/>
              </a:lnSpc>
              <a:spcBef>
                <a:spcPts val="600"/>
              </a:spcBef>
              <a:spcAft>
                <a:spcPts val="0"/>
              </a:spcAft>
              <a:buSzPts val="1600"/>
              <a:buChar char="○"/>
              <a:defRPr sz="1600"/>
            </a:lvl1pPr>
            <a:lvl2pPr marL="914400" lvl="1" indent="-330200" rtl="0">
              <a:lnSpc>
                <a:spcPct val="115000"/>
              </a:lnSpc>
              <a:spcBef>
                <a:spcPts val="0"/>
              </a:spcBef>
              <a:spcAft>
                <a:spcPts val="0"/>
              </a:spcAft>
              <a:buSzPts val="1600"/>
              <a:buChar char="●"/>
              <a:defRPr sz="1600"/>
            </a:lvl2pPr>
            <a:lvl3pPr marL="1371600" lvl="2" indent="-330200" rtl="0">
              <a:lnSpc>
                <a:spcPct val="115000"/>
              </a:lnSpc>
              <a:spcBef>
                <a:spcPts val="0"/>
              </a:spcBef>
              <a:spcAft>
                <a:spcPts val="0"/>
              </a:spcAft>
              <a:buSzPts val="1600"/>
              <a:buChar char="■"/>
              <a:defRPr sz="1600"/>
            </a:lvl3pPr>
            <a:lvl4pPr marL="1828800" lvl="3" indent="-330200" rtl="0">
              <a:lnSpc>
                <a:spcPct val="115000"/>
              </a:lnSpc>
              <a:spcBef>
                <a:spcPts val="0"/>
              </a:spcBef>
              <a:spcAft>
                <a:spcPts val="0"/>
              </a:spcAft>
              <a:buSzPts val="1600"/>
              <a:buChar char="●"/>
              <a:defRPr sz="1600"/>
            </a:lvl4pPr>
            <a:lvl5pPr marL="2286000" lvl="4" indent="-330200" rtl="0">
              <a:lnSpc>
                <a:spcPct val="115000"/>
              </a:lnSpc>
              <a:spcBef>
                <a:spcPts val="0"/>
              </a:spcBef>
              <a:spcAft>
                <a:spcPts val="0"/>
              </a:spcAft>
              <a:buSzPts val="1600"/>
              <a:buChar char="○"/>
              <a:defRPr sz="1600"/>
            </a:lvl5pPr>
            <a:lvl6pPr marL="2743200" lvl="5" indent="-330200" rtl="0">
              <a:lnSpc>
                <a:spcPct val="115000"/>
              </a:lnSpc>
              <a:spcBef>
                <a:spcPts val="0"/>
              </a:spcBef>
              <a:spcAft>
                <a:spcPts val="0"/>
              </a:spcAft>
              <a:buSzPts val="1600"/>
              <a:buChar char="■"/>
              <a:defRPr sz="1600"/>
            </a:lvl6pPr>
            <a:lvl7pPr marL="3200400" lvl="6" indent="-330200" rtl="0">
              <a:lnSpc>
                <a:spcPct val="115000"/>
              </a:lnSpc>
              <a:spcBef>
                <a:spcPts val="0"/>
              </a:spcBef>
              <a:spcAft>
                <a:spcPts val="0"/>
              </a:spcAft>
              <a:buSzPts val="1600"/>
              <a:buChar char="●"/>
              <a:defRPr sz="1600"/>
            </a:lvl7pPr>
            <a:lvl8pPr marL="3657600" lvl="7" indent="-330200" rtl="0">
              <a:lnSpc>
                <a:spcPct val="115000"/>
              </a:lnSpc>
              <a:spcBef>
                <a:spcPts val="0"/>
              </a:spcBef>
              <a:spcAft>
                <a:spcPts val="0"/>
              </a:spcAft>
              <a:buSzPts val="1600"/>
              <a:buChar char="○"/>
              <a:defRPr sz="1600"/>
            </a:lvl8pPr>
            <a:lvl9pPr marL="4114800" lvl="8" indent="-330200" rtl="0">
              <a:lnSpc>
                <a:spcPct val="115000"/>
              </a:lnSpc>
              <a:spcBef>
                <a:spcPts val="0"/>
              </a:spcBef>
              <a:spcAft>
                <a:spcPts val="0"/>
              </a:spcAft>
              <a:buSzPts val="1600"/>
              <a:buChar char="■"/>
              <a:defRPr sz="1600"/>
            </a:lvl9pPr>
          </a:lstStyle>
          <a:p>
            <a:endParaRPr/>
          </a:p>
        </p:txBody>
      </p:sp>
      <p:sp>
        <p:nvSpPr>
          <p:cNvPr id="77" name="Google Shape;77;p15"/>
          <p:cNvSpPr txBox="1">
            <a:spLocks noGrp="1"/>
          </p:cNvSpPr>
          <p:nvPr>
            <p:ph type="body" idx="2"/>
          </p:nvPr>
        </p:nvSpPr>
        <p:spPr>
          <a:xfrm>
            <a:off x="3226491" y="1846388"/>
            <a:ext cx="2691000" cy="2838300"/>
          </a:xfrm>
          <a:prstGeom prst="rect">
            <a:avLst/>
          </a:prstGeom>
        </p:spPr>
        <p:txBody>
          <a:bodyPr spcFirstLastPara="1" wrap="square" lIns="91425" tIns="91425" rIns="91425" bIns="91425" anchor="t" anchorCtr="0">
            <a:noAutofit/>
          </a:bodyPr>
          <a:lstStyle>
            <a:lvl1pPr marL="457200" lvl="0" indent="-330200" rtl="0">
              <a:lnSpc>
                <a:spcPct val="115000"/>
              </a:lnSpc>
              <a:spcBef>
                <a:spcPts val="600"/>
              </a:spcBef>
              <a:spcAft>
                <a:spcPts val="0"/>
              </a:spcAft>
              <a:buSzPts val="1600"/>
              <a:buChar char="○"/>
              <a:defRPr sz="1600"/>
            </a:lvl1pPr>
            <a:lvl2pPr marL="914400" lvl="1" indent="-330200" rtl="0">
              <a:lnSpc>
                <a:spcPct val="115000"/>
              </a:lnSpc>
              <a:spcBef>
                <a:spcPts val="0"/>
              </a:spcBef>
              <a:spcAft>
                <a:spcPts val="0"/>
              </a:spcAft>
              <a:buSzPts val="1600"/>
              <a:buChar char="●"/>
              <a:defRPr sz="1600"/>
            </a:lvl2pPr>
            <a:lvl3pPr marL="1371600" lvl="2" indent="-330200" rtl="0">
              <a:lnSpc>
                <a:spcPct val="115000"/>
              </a:lnSpc>
              <a:spcBef>
                <a:spcPts val="0"/>
              </a:spcBef>
              <a:spcAft>
                <a:spcPts val="0"/>
              </a:spcAft>
              <a:buSzPts val="1600"/>
              <a:buChar char="■"/>
              <a:defRPr sz="1600"/>
            </a:lvl3pPr>
            <a:lvl4pPr marL="1828800" lvl="3" indent="-330200" rtl="0">
              <a:lnSpc>
                <a:spcPct val="115000"/>
              </a:lnSpc>
              <a:spcBef>
                <a:spcPts val="0"/>
              </a:spcBef>
              <a:spcAft>
                <a:spcPts val="0"/>
              </a:spcAft>
              <a:buSzPts val="1600"/>
              <a:buChar char="●"/>
              <a:defRPr sz="1600"/>
            </a:lvl4pPr>
            <a:lvl5pPr marL="2286000" lvl="4" indent="-330200" rtl="0">
              <a:lnSpc>
                <a:spcPct val="115000"/>
              </a:lnSpc>
              <a:spcBef>
                <a:spcPts val="0"/>
              </a:spcBef>
              <a:spcAft>
                <a:spcPts val="0"/>
              </a:spcAft>
              <a:buSzPts val="1600"/>
              <a:buChar char="○"/>
              <a:defRPr sz="1600"/>
            </a:lvl5pPr>
            <a:lvl6pPr marL="2743200" lvl="5" indent="-330200" rtl="0">
              <a:lnSpc>
                <a:spcPct val="115000"/>
              </a:lnSpc>
              <a:spcBef>
                <a:spcPts val="0"/>
              </a:spcBef>
              <a:spcAft>
                <a:spcPts val="0"/>
              </a:spcAft>
              <a:buSzPts val="1600"/>
              <a:buChar char="■"/>
              <a:defRPr sz="1600"/>
            </a:lvl6pPr>
            <a:lvl7pPr marL="3200400" lvl="6" indent="-330200" rtl="0">
              <a:lnSpc>
                <a:spcPct val="115000"/>
              </a:lnSpc>
              <a:spcBef>
                <a:spcPts val="0"/>
              </a:spcBef>
              <a:spcAft>
                <a:spcPts val="0"/>
              </a:spcAft>
              <a:buSzPts val="1600"/>
              <a:buChar char="●"/>
              <a:defRPr sz="1600"/>
            </a:lvl7pPr>
            <a:lvl8pPr marL="3657600" lvl="7" indent="-330200" rtl="0">
              <a:lnSpc>
                <a:spcPct val="115000"/>
              </a:lnSpc>
              <a:spcBef>
                <a:spcPts val="0"/>
              </a:spcBef>
              <a:spcAft>
                <a:spcPts val="0"/>
              </a:spcAft>
              <a:buSzPts val="1600"/>
              <a:buChar char="○"/>
              <a:defRPr sz="1600"/>
            </a:lvl8pPr>
            <a:lvl9pPr marL="4114800" lvl="8" indent="-330200" rtl="0">
              <a:lnSpc>
                <a:spcPct val="115000"/>
              </a:lnSpc>
              <a:spcBef>
                <a:spcPts val="0"/>
              </a:spcBef>
              <a:spcAft>
                <a:spcPts val="0"/>
              </a:spcAft>
              <a:buSzPts val="1600"/>
              <a:buChar char="■"/>
              <a:defRPr sz="1600"/>
            </a:lvl9pPr>
          </a:lstStyle>
          <a:p>
            <a:endParaRPr/>
          </a:p>
        </p:txBody>
      </p:sp>
      <p:sp>
        <p:nvSpPr>
          <p:cNvPr id="78" name="Google Shape;78;p15"/>
          <p:cNvSpPr txBox="1">
            <a:spLocks noGrp="1"/>
          </p:cNvSpPr>
          <p:nvPr>
            <p:ph type="body" idx="3"/>
          </p:nvPr>
        </p:nvSpPr>
        <p:spPr>
          <a:xfrm>
            <a:off x="6055408" y="1846388"/>
            <a:ext cx="2691000" cy="2838300"/>
          </a:xfrm>
          <a:prstGeom prst="rect">
            <a:avLst/>
          </a:prstGeom>
        </p:spPr>
        <p:txBody>
          <a:bodyPr spcFirstLastPara="1" wrap="square" lIns="91425" tIns="91425" rIns="91425" bIns="91425" anchor="t" anchorCtr="0">
            <a:noAutofit/>
          </a:bodyPr>
          <a:lstStyle>
            <a:lvl1pPr marL="457200" lvl="0" indent="-330200" rtl="0">
              <a:lnSpc>
                <a:spcPct val="115000"/>
              </a:lnSpc>
              <a:spcBef>
                <a:spcPts val="600"/>
              </a:spcBef>
              <a:spcAft>
                <a:spcPts val="0"/>
              </a:spcAft>
              <a:buSzPts val="1600"/>
              <a:buChar char="○"/>
              <a:defRPr sz="1600"/>
            </a:lvl1pPr>
            <a:lvl2pPr marL="914400" lvl="1" indent="-330200" rtl="0">
              <a:lnSpc>
                <a:spcPct val="115000"/>
              </a:lnSpc>
              <a:spcBef>
                <a:spcPts val="0"/>
              </a:spcBef>
              <a:spcAft>
                <a:spcPts val="0"/>
              </a:spcAft>
              <a:buSzPts val="1600"/>
              <a:buChar char="●"/>
              <a:defRPr sz="1600"/>
            </a:lvl2pPr>
            <a:lvl3pPr marL="1371600" lvl="2" indent="-330200" rtl="0">
              <a:lnSpc>
                <a:spcPct val="115000"/>
              </a:lnSpc>
              <a:spcBef>
                <a:spcPts val="0"/>
              </a:spcBef>
              <a:spcAft>
                <a:spcPts val="0"/>
              </a:spcAft>
              <a:buSzPts val="1600"/>
              <a:buChar char="■"/>
              <a:defRPr sz="1600"/>
            </a:lvl3pPr>
            <a:lvl4pPr marL="1828800" lvl="3" indent="-330200" rtl="0">
              <a:lnSpc>
                <a:spcPct val="115000"/>
              </a:lnSpc>
              <a:spcBef>
                <a:spcPts val="0"/>
              </a:spcBef>
              <a:spcAft>
                <a:spcPts val="0"/>
              </a:spcAft>
              <a:buSzPts val="1600"/>
              <a:buChar char="●"/>
              <a:defRPr sz="1600"/>
            </a:lvl4pPr>
            <a:lvl5pPr marL="2286000" lvl="4" indent="-330200" rtl="0">
              <a:lnSpc>
                <a:spcPct val="115000"/>
              </a:lnSpc>
              <a:spcBef>
                <a:spcPts val="0"/>
              </a:spcBef>
              <a:spcAft>
                <a:spcPts val="0"/>
              </a:spcAft>
              <a:buSzPts val="1600"/>
              <a:buChar char="○"/>
              <a:defRPr sz="1600"/>
            </a:lvl5pPr>
            <a:lvl6pPr marL="2743200" lvl="5" indent="-330200" rtl="0">
              <a:lnSpc>
                <a:spcPct val="115000"/>
              </a:lnSpc>
              <a:spcBef>
                <a:spcPts val="0"/>
              </a:spcBef>
              <a:spcAft>
                <a:spcPts val="0"/>
              </a:spcAft>
              <a:buSzPts val="1600"/>
              <a:buChar char="■"/>
              <a:defRPr sz="1600"/>
            </a:lvl6pPr>
            <a:lvl7pPr marL="3200400" lvl="6" indent="-330200" rtl="0">
              <a:lnSpc>
                <a:spcPct val="115000"/>
              </a:lnSpc>
              <a:spcBef>
                <a:spcPts val="0"/>
              </a:spcBef>
              <a:spcAft>
                <a:spcPts val="0"/>
              </a:spcAft>
              <a:buSzPts val="1600"/>
              <a:buChar char="●"/>
              <a:defRPr sz="1600"/>
            </a:lvl7pPr>
            <a:lvl8pPr marL="3657600" lvl="7" indent="-330200" rtl="0">
              <a:lnSpc>
                <a:spcPct val="115000"/>
              </a:lnSpc>
              <a:spcBef>
                <a:spcPts val="0"/>
              </a:spcBef>
              <a:spcAft>
                <a:spcPts val="0"/>
              </a:spcAft>
              <a:buSzPts val="1600"/>
              <a:buChar char="○"/>
              <a:defRPr sz="1600"/>
            </a:lvl8pPr>
            <a:lvl9pPr marL="4114800" lvl="8" indent="-330200" rtl="0">
              <a:lnSpc>
                <a:spcPct val="115000"/>
              </a:lnSpc>
              <a:spcBef>
                <a:spcPts val="0"/>
              </a:spcBef>
              <a:spcAft>
                <a:spcPts val="0"/>
              </a:spcAft>
              <a:buSzPts val="1600"/>
              <a:buChar char="■"/>
              <a:defRPr sz="1600"/>
            </a:lvl9pPr>
          </a:lstStyle>
          <a:p>
            <a:endParaRPr/>
          </a:p>
        </p:txBody>
      </p:sp>
      <p:sp>
        <p:nvSpPr>
          <p:cNvPr id="79" name="Google Shape;79;p1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 Gold">
  <p:cSld name="TITLE_ONLY_1_1">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82" name="Google Shape;82;p16"/>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6"/>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 Gold">
  <p:cSld name="CAPTION_ONLY_1_1">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 Gold">
  <p:cSld name="BLANK_1_1">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Teal">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634075" y="17357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634075" y="36464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15" name="Google Shape;15;p3"/>
          <p:cNvSpPr/>
          <p:nvPr/>
        </p:nvSpPr>
        <p:spPr>
          <a:xfrm>
            <a:off x="634075" y="32079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 Gold">
  <p:cSld name="TITLE_1_3_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FFFFFF"/>
                </a:solidFill>
                <a:latin typeface="Times New Roman"/>
                <a:ea typeface="Times New Roman"/>
                <a:cs typeface="Times New Roman"/>
                <a:sym typeface="Times New Roman"/>
              </a:rPr>
              <a:t>“</a:t>
            </a:r>
            <a:endParaRPr sz="9600" b="1">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 Gold">
  <p:cSld name="TITLE_1_1_1_1">
    <p:spTree>
      <p:nvGrpSpPr>
        <p:cNvPr id="1" name="Shape 28"/>
        <p:cNvGrpSpPr/>
        <p:nvPr/>
      </p:nvGrpSpPr>
      <p:grpSpPr>
        <a:xfrm>
          <a:off x="0" y="0"/>
          <a:ext cx="0" cy="0"/>
          <a:chOff x="0" y="0"/>
          <a:chExt cx="0" cy="0"/>
        </a:xfrm>
      </p:grpSpPr>
      <p:sp>
        <p:nvSpPr>
          <p:cNvPr id="29" name="Google Shape;29;p6"/>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rtl="0">
              <a:spcBef>
                <a:spcPts val="0"/>
              </a:spcBef>
              <a:spcAft>
                <a:spcPts val="0"/>
              </a:spcAft>
              <a:buSzPts val="2000"/>
              <a:buChar char="■"/>
              <a:defRPr i="1"/>
            </a:lvl9pPr>
          </a:lstStyle>
          <a:p>
            <a:endParaRPr/>
          </a:p>
        </p:txBody>
      </p:sp>
      <p:sp>
        <p:nvSpPr>
          <p:cNvPr id="30" name="Google Shape;30;p6"/>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lt1"/>
                </a:solidFill>
                <a:latin typeface="Times New Roman"/>
                <a:ea typeface="Times New Roman"/>
                <a:cs typeface="Times New Roman"/>
                <a:sym typeface="Times New Roman"/>
              </a:rPr>
              <a:t>“</a:t>
            </a:r>
            <a:endParaRPr sz="9600" b="1">
              <a:solidFill>
                <a:schemeClr val="lt1"/>
              </a:solidFill>
              <a:latin typeface="Times New Roman"/>
              <a:ea typeface="Times New Roman"/>
              <a:cs typeface="Times New Roman"/>
              <a:sym typeface="Times New Roman"/>
            </a:endParaRPr>
          </a:p>
        </p:txBody>
      </p:sp>
      <p:sp>
        <p:nvSpPr>
          <p:cNvPr id="31" name="Google Shape;31;p6"/>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7"/>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37" name="Google Shape;37;p7"/>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8"/>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2" name="Google Shape;42;p8"/>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a:lnSpc>
                <a:spcPct val="115000"/>
              </a:lnSpc>
              <a:spcBef>
                <a:spcPts val="600"/>
              </a:spcBef>
              <a:spcAft>
                <a:spcPts val="0"/>
              </a:spcAft>
              <a:buSzPts val="1800"/>
              <a:buChar char="○"/>
              <a:defRPr sz="1800"/>
            </a:lvl1pPr>
            <a:lvl2pPr marL="914400" lvl="1" indent="-342900">
              <a:lnSpc>
                <a:spcPct val="115000"/>
              </a:lnSpc>
              <a:spcBef>
                <a:spcPts val="0"/>
              </a:spcBef>
              <a:spcAft>
                <a:spcPts val="0"/>
              </a:spcAft>
              <a:buSzPts val="1800"/>
              <a:buChar char="●"/>
              <a:defRPr sz="1800"/>
            </a:lvl2pPr>
            <a:lvl3pPr marL="1371600" lvl="2" indent="-342900">
              <a:lnSpc>
                <a:spcPct val="115000"/>
              </a:lnSpc>
              <a:spcBef>
                <a:spcPts val="0"/>
              </a:spcBef>
              <a:spcAft>
                <a:spcPts val="0"/>
              </a:spcAft>
              <a:buSzPts val="1800"/>
              <a:buChar char="■"/>
              <a:defRPr sz="1800"/>
            </a:lvl3pPr>
            <a:lvl4pPr marL="1828800" lvl="3" indent="-342900">
              <a:lnSpc>
                <a:spcPct val="115000"/>
              </a:lnSpc>
              <a:spcBef>
                <a:spcPts val="0"/>
              </a:spcBef>
              <a:spcAft>
                <a:spcPts val="0"/>
              </a:spcAft>
              <a:buSzPts val="1800"/>
              <a:buChar char="●"/>
              <a:defRPr sz="1800"/>
            </a:lvl4pPr>
            <a:lvl5pPr marL="2286000" lvl="4" indent="-342900">
              <a:lnSpc>
                <a:spcPct val="115000"/>
              </a:lnSpc>
              <a:spcBef>
                <a:spcPts val="0"/>
              </a:spcBef>
              <a:spcAft>
                <a:spcPts val="0"/>
              </a:spcAft>
              <a:buSzPts val="1800"/>
              <a:buChar char="○"/>
              <a:defRPr sz="1800"/>
            </a:lvl5pPr>
            <a:lvl6pPr marL="2743200" lvl="5" indent="-342900">
              <a:lnSpc>
                <a:spcPct val="115000"/>
              </a:lnSpc>
              <a:spcBef>
                <a:spcPts val="0"/>
              </a:spcBef>
              <a:spcAft>
                <a:spcPts val="0"/>
              </a:spcAft>
              <a:buSzPts val="1800"/>
              <a:buChar char="■"/>
              <a:defRPr sz="1800"/>
            </a:lvl6pPr>
            <a:lvl7pPr marL="3200400" lvl="6" indent="-342900">
              <a:lnSpc>
                <a:spcPct val="115000"/>
              </a:lnSpc>
              <a:spcBef>
                <a:spcPts val="0"/>
              </a:spcBef>
              <a:spcAft>
                <a:spcPts val="0"/>
              </a:spcAft>
              <a:buSzPts val="1800"/>
              <a:buChar char="●"/>
              <a:defRPr sz="1800"/>
            </a:lvl7pPr>
            <a:lvl8pPr marL="3657600" lvl="7" indent="-342900">
              <a:lnSpc>
                <a:spcPct val="115000"/>
              </a:lnSpc>
              <a:spcBef>
                <a:spcPts val="0"/>
              </a:spcBef>
              <a:spcAft>
                <a:spcPts val="0"/>
              </a:spcAft>
              <a:buSzPts val="1800"/>
              <a:buChar char="○"/>
              <a:defRPr sz="1800"/>
            </a:lvl8pPr>
            <a:lvl9pPr marL="4114800" lvl="8" indent="-342900">
              <a:lnSpc>
                <a:spcPct val="115000"/>
              </a:lnSpc>
              <a:spcBef>
                <a:spcPts val="0"/>
              </a:spcBef>
              <a:spcAft>
                <a:spcPts val="0"/>
              </a:spcAft>
              <a:buSzPts val="1800"/>
              <a:buChar char="■"/>
              <a:defRPr sz="1800"/>
            </a:lvl9pPr>
          </a:lstStyle>
          <a:p>
            <a:endParaRPr/>
          </a:p>
        </p:txBody>
      </p:sp>
      <p:sp>
        <p:nvSpPr>
          <p:cNvPr id="43" name="Google Shape;43;p8"/>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a:lnSpc>
                <a:spcPct val="115000"/>
              </a:lnSpc>
              <a:spcBef>
                <a:spcPts val="600"/>
              </a:spcBef>
              <a:spcAft>
                <a:spcPts val="0"/>
              </a:spcAft>
              <a:buSzPts val="1800"/>
              <a:buChar char="○"/>
              <a:defRPr sz="1800"/>
            </a:lvl1pPr>
            <a:lvl2pPr marL="914400" lvl="1" indent="-342900">
              <a:lnSpc>
                <a:spcPct val="115000"/>
              </a:lnSpc>
              <a:spcBef>
                <a:spcPts val="0"/>
              </a:spcBef>
              <a:spcAft>
                <a:spcPts val="0"/>
              </a:spcAft>
              <a:buSzPts val="1800"/>
              <a:buChar char="●"/>
              <a:defRPr sz="1800"/>
            </a:lvl2pPr>
            <a:lvl3pPr marL="1371600" lvl="2" indent="-342900">
              <a:lnSpc>
                <a:spcPct val="115000"/>
              </a:lnSpc>
              <a:spcBef>
                <a:spcPts val="0"/>
              </a:spcBef>
              <a:spcAft>
                <a:spcPts val="0"/>
              </a:spcAft>
              <a:buSzPts val="1800"/>
              <a:buChar char="■"/>
              <a:defRPr sz="1800"/>
            </a:lvl3pPr>
            <a:lvl4pPr marL="1828800" lvl="3" indent="-342900">
              <a:lnSpc>
                <a:spcPct val="115000"/>
              </a:lnSpc>
              <a:spcBef>
                <a:spcPts val="0"/>
              </a:spcBef>
              <a:spcAft>
                <a:spcPts val="0"/>
              </a:spcAft>
              <a:buSzPts val="1800"/>
              <a:buChar char="●"/>
              <a:defRPr sz="1800"/>
            </a:lvl4pPr>
            <a:lvl5pPr marL="2286000" lvl="4" indent="-342900">
              <a:lnSpc>
                <a:spcPct val="115000"/>
              </a:lnSpc>
              <a:spcBef>
                <a:spcPts val="0"/>
              </a:spcBef>
              <a:spcAft>
                <a:spcPts val="0"/>
              </a:spcAft>
              <a:buSzPts val="1800"/>
              <a:buChar char="○"/>
              <a:defRPr sz="1800"/>
            </a:lvl5pPr>
            <a:lvl6pPr marL="2743200" lvl="5" indent="-342900">
              <a:lnSpc>
                <a:spcPct val="115000"/>
              </a:lnSpc>
              <a:spcBef>
                <a:spcPts val="0"/>
              </a:spcBef>
              <a:spcAft>
                <a:spcPts val="0"/>
              </a:spcAft>
              <a:buSzPts val="1800"/>
              <a:buChar char="■"/>
              <a:defRPr sz="1800"/>
            </a:lvl6pPr>
            <a:lvl7pPr marL="3200400" lvl="6" indent="-342900">
              <a:lnSpc>
                <a:spcPct val="115000"/>
              </a:lnSpc>
              <a:spcBef>
                <a:spcPts val="0"/>
              </a:spcBef>
              <a:spcAft>
                <a:spcPts val="0"/>
              </a:spcAft>
              <a:buSzPts val="1800"/>
              <a:buChar char="●"/>
              <a:defRPr sz="1800"/>
            </a:lvl7pPr>
            <a:lvl8pPr marL="3657600" lvl="7" indent="-342900">
              <a:lnSpc>
                <a:spcPct val="115000"/>
              </a:lnSpc>
              <a:spcBef>
                <a:spcPts val="0"/>
              </a:spcBef>
              <a:spcAft>
                <a:spcPts val="0"/>
              </a:spcAft>
              <a:buSzPts val="1800"/>
              <a:buChar char="○"/>
              <a:defRPr sz="1800"/>
            </a:lvl8pPr>
            <a:lvl9pPr marL="4114800" lvl="8" indent="-342900">
              <a:lnSpc>
                <a:spcPct val="115000"/>
              </a:lnSpc>
              <a:spcBef>
                <a:spcPts val="0"/>
              </a:spcBef>
              <a:spcAft>
                <a:spcPts val="0"/>
              </a:spcAft>
              <a:buSzPts val="1800"/>
              <a:buChar char="■"/>
              <a:defRPr sz="1800"/>
            </a:lvl9pPr>
          </a:lstStyle>
          <a:p>
            <a:endParaRPr/>
          </a:p>
        </p:txBody>
      </p:sp>
      <p:sp>
        <p:nvSpPr>
          <p:cNvPr id="44" name="Google Shape;44;p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7" name="Google Shape;47;p9"/>
          <p:cNvSpPr txBox="1">
            <a:spLocks noGrp="1"/>
          </p:cNvSpPr>
          <p:nvPr>
            <p:ph type="body" idx="1"/>
          </p:nvPr>
        </p:nvSpPr>
        <p:spPr>
          <a:xfrm>
            <a:off x="397575" y="1846388"/>
            <a:ext cx="2691000" cy="2838300"/>
          </a:xfrm>
          <a:prstGeom prst="rect">
            <a:avLst/>
          </a:prstGeom>
        </p:spPr>
        <p:txBody>
          <a:bodyPr spcFirstLastPara="1" wrap="square" lIns="91425" tIns="91425" rIns="91425" bIns="91425" anchor="t" anchorCtr="0">
            <a:noAutofit/>
          </a:bodyPr>
          <a:lstStyle>
            <a:lvl1pPr marL="457200" lvl="0" indent="-330200" rtl="0">
              <a:lnSpc>
                <a:spcPct val="115000"/>
              </a:lnSpc>
              <a:spcBef>
                <a:spcPts val="600"/>
              </a:spcBef>
              <a:spcAft>
                <a:spcPts val="0"/>
              </a:spcAft>
              <a:buSzPts val="1600"/>
              <a:buChar char="○"/>
              <a:defRPr sz="1600"/>
            </a:lvl1pPr>
            <a:lvl2pPr marL="914400" lvl="1" indent="-330200" rtl="0">
              <a:lnSpc>
                <a:spcPct val="115000"/>
              </a:lnSpc>
              <a:spcBef>
                <a:spcPts val="0"/>
              </a:spcBef>
              <a:spcAft>
                <a:spcPts val="0"/>
              </a:spcAft>
              <a:buSzPts val="1600"/>
              <a:buChar char="●"/>
              <a:defRPr sz="1600"/>
            </a:lvl2pPr>
            <a:lvl3pPr marL="1371600" lvl="2" indent="-330200" rtl="0">
              <a:lnSpc>
                <a:spcPct val="115000"/>
              </a:lnSpc>
              <a:spcBef>
                <a:spcPts val="0"/>
              </a:spcBef>
              <a:spcAft>
                <a:spcPts val="0"/>
              </a:spcAft>
              <a:buSzPts val="1600"/>
              <a:buChar char="■"/>
              <a:defRPr sz="1600"/>
            </a:lvl3pPr>
            <a:lvl4pPr marL="1828800" lvl="3" indent="-330200" rtl="0">
              <a:lnSpc>
                <a:spcPct val="115000"/>
              </a:lnSpc>
              <a:spcBef>
                <a:spcPts val="0"/>
              </a:spcBef>
              <a:spcAft>
                <a:spcPts val="0"/>
              </a:spcAft>
              <a:buSzPts val="1600"/>
              <a:buChar char="●"/>
              <a:defRPr sz="1600"/>
            </a:lvl4pPr>
            <a:lvl5pPr marL="2286000" lvl="4" indent="-330200" rtl="0">
              <a:lnSpc>
                <a:spcPct val="115000"/>
              </a:lnSpc>
              <a:spcBef>
                <a:spcPts val="0"/>
              </a:spcBef>
              <a:spcAft>
                <a:spcPts val="0"/>
              </a:spcAft>
              <a:buSzPts val="1600"/>
              <a:buChar char="○"/>
              <a:defRPr sz="1600"/>
            </a:lvl5pPr>
            <a:lvl6pPr marL="2743200" lvl="5" indent="-330200" rtl="0">
              <a:lnSpc>
                <a:spcPct val="115000"/>
              </a:lnSpc>
              <a:spcBef>
                <a:spcPts val="0"/>
              </a:spcBef>
              <a:spcAft>
                <a:spcPts val="0"/>
              </a:spcAft>
              <a:buSzPts val="1600"/>
              <a:buChar char="■"/>
              <a:defRPr sz="1600"/>
            </a:lvl6pPr>
            <a:lvl7pPr marL="3200400" lvl="6" indent="-330200" rtl="0">
              <a:lnSpc>
                <a:spcPct val="115000"/>
              </a:lnSpc>
              <a:spcBef>
                <a:spcPts val="0"/>
              </a:spcBef>
              <a:spcAft>
                <a:spcPts val="0"/>
              </a:spcAft>
              <a:buSzPts val="1600"/>
              <a:buChar char="●"/>
              <a:defRPr sz="1600"/>
            </a:lvl7pPr>
            <a:lvl8pPr marL="3657600" lvl="7" indent="-330200" rtl="0">
              <a:lnSpc>
                <a:spcPct val="115000"/>
              </a:lnSpc>
              <a:spcBef>
                <a:spcPts val="0"/>
              </a:spcBef>
              <a:spcAft>
                <a:spcPts val="0"/>
              </a:spcAft>
              <a:buSzPts val="1600"/>
              <a:buChar char="○"/>
              <a:defRPr sz="1600"/>
            </a:lvl8pPr>
            <a:lvl9pPr marL="4114800" lvl="8" indent="-330200" rtl="0">
              <a:lnSpc>
                <a:spcPct val="115000"/>
              </a:lnSpc>
              <a:spcBef>
                <a:spcPts val="0"/>
              </a:spcBef>
              <a:spcAft>
                <a:spcPts val="0"/>
              </a:spcAft>
              <a:buSzPts val="1600"/>
              <a:buChar char="■"/>
              <a:defRPr sz="1600"/>
            </a:lvl9pPr>
          </a:lstStyle>
          <a:p>
            <a:endParaRPr/>
          </a:p>
        </p:txBody>
      </p:sp>
      <p:sp>
        <p:nvSpPr>
          <p:cNvPr id="48" name="Google Shape;48;p9"/>
          <p:cNvSpPr txBox="1">
            <a:spLocks noGrp="1"/>
          </p:cNvSpPr>
          <p:nvPr>
            <p:ph type="body" idx="2"/>
          </p:nvPr>
        </p:nvSpPr>
        <p:spPr>
          <a:xfrm>
            <a:off x="3226491" y="1846388"/>
            <a:ext cx="2691000" cy="2838300"/>
          </a:xfrm>
          <a:prstGeom prst="rect">
            <a:avLst/>
          </a:prstGeom>
        </p:spPr>
        <p:txBody>
          <a:bodyPr spcFirstLastPara="1" wrap="square" lIns="91425" tIns="91425" rIns="91425" bIns="91425" anchor="t" anchorCtr="0">
            <a:noAutofit/>
          </a:bodyPr>
          <a:lstStyle>
            <a:lvl1pPr marL="457200" lvl="0" indent="-330200" rtl="0">
              <a:lnSpc>
                <a:spcPct val="115000"/>
              </a:lnSpc>
              <a:spcBef>
                <a:spcPts val="600"/>
              </a:spcBef>
              <a:spcAft>
                <a:spcPts val="0"/>
              </a:spcAft>
              <a:buSzPts val="1600"/>
              <a:buChar char="○"/>
              <a:defRPr sz="1600"/>
            </a:lvl1pPr>
            <a:lvl2pPr marL="914400" lvl="1" indent="-330200" rtl="0">
              <a:lnSpc>
                <a:spcPct val="115000"/>
              </a:lnSpc>
              <a:spcBef>
                <a:spcPts val="0"/>
              </a:spcBef>
              <a:spcAft>
                <a:spcPts val="0"/>
              </a:spcAft>
              <a:buSzPts val="1600"/>
              <a:buChar char="●"/>
              <a:defRPr sz="1600"/>
            </a:lvl2pPr>
            <a:lvl3pPr marL="1371600" lvl="2" indent="-330200" rtl="0">
              <a:lnSpc>
                <a:spcPct val="115000"/>
              </a:lnSpc>
              <a:spcBef>
                <a:spcPts val="0"/>
              </a:spcBef>
              <a:spcAft>
                <a:spcPts val="0"/>
              </a:spcAft>
              <a:buSzPts val="1600"/>
              <a:buChar char="■"/>
              <a:defRPr sz="1600"/>
            </a:lvl3pPr>
            <a:lvl4pPr marL="1828800" lvl="3" indent="-330200" rtl="0">
              <a:lnSpc>
                <a:spcPct val="115000"/>
              </a:lnSpc>
              <a:spcBef>
                <a:spcPts val="0"/>
              </a:spcBef>
              <a:spcAft>
                <a:spcPts val="0"/>
              </a:spcAft>
              <a:buSzPts val="1600"/>
              <a:buChar char="●"/>
              <a:defRPr sz="1600"/>
            </a:lvl4pPr>
            <a:lvl5pPr marL="2286000" lvl="4" indent="-330200" rtl="0">
              <a:lnSpc>
                <a:spcPct val="115000"/>
              </a:lnSpc>
              <a:spcBef>
                <a:spcPts val="0"/>
              </a:spcBef>
              <a:spcAft>
                <a:spcPts val="0"/>
              </a:spcAft>
              <a:buSzPts val="1600"/>
              <a:buChar char="○"/>
              <a:defRPr sz="1600"/>
            </a:lvl5pPr>
            <a:lvl6pPr marL="2743200" lvl="5" indent="-330200" rtl="0">
              <a:lnSpc>
                <a:spcPct val="115000"/>
              </a:lnSpc>
              <a:spcBef>
                <a:spcPts val="0"/>
              </a:spcBef>
              <a:spcAft>
                <a:spcPts val="0"/>
              </a:spcAft>
              <a:buSzPts val="1600"/>
              <a:buChar char="■"/>
              <a:defRPr sz="1600"/>
            </a:lvl6pPr>
            <a:lvl7pPr marL="3200400" lvl="6" indent="-330200" rtl="0">
              <a:lnSpc>
                <a:spcPct val="115000"/>
              </a:lnSpc>
              <a:spcBef>
                <a:spcPts val="0"/>
              </a:spcBef>
              <a:spcAft>
                <a:spcPts val="0"/>
              </a:spcAft>
              <a:buSzPts val="1600"/>
              <a:buChar char="●"/>
              <a:defRPr sz="1600"/>
            </a:lvl7pPr>
            <a:lvl8pPr marL="3657600" lvl="7" indent="-330200" rtl="0">
              <a:lnSpc>
                <a:spcPct val="115000"/>
              </a:lnSpc>
              <a:spcBef>
                <a:spcPts val="0"/>
              </a:spcBef>
              <a:spcAft>
                <a:spcPts val="0"/>
              </a:spcAft>
              <a:buSzPts val="1600"/>
              <a:buChar char="○"/>
              <a:defRPr sz="1600"/>
            </a:lvl8pPr>
            <a:lvl9pPr marL="4114800" lvl="8" indent="-330200" rtl="0">
              <a:lnSpc>
                <a:spcPct val="115000"/>
              </a:lnSpc>
              <a:spcBef>
                <a:spcPts val="0"/>
              </a:spcBef>
              <a:spcAft>
                <a:spcPts val="0"/>
              </a:spcAft>
              <a:buSzPts val="1600"/>
              <a:buChar char="■"/>
              <a:defRPr sz="1600"/>
            </a:lvl9pPr>
          </a:lstStyle>
          <a:p>
            <a:endParaRPr/>
          </a:p>
        </p:txBody>
      </p:sp>
      <p:sp>
        <p:nvSpPr>
          <p:cNvPr id="49" name="Google Shape;49;p9"/>
          <p:cNvSpPr txBox="1">
            <a:spLocks noGrp="1"/>
          </p:cNvSpPr>
          <p:nvPr>
            <p:ph type="body" idx="3"/>
          </p:nvPr>
        </p:nvSpPr>
        <p:spPr>
          <a:xfrm>
            <a:off x="6055408" y="1846388"/>
            <a:ext cx="2691000" cy="2838300"/>
          </a:xfrm>
          <a:prstGeom prst="rect">
            <a:avLst/>
          </a:prstGeom>
        </p:spPr>
        <p:txBody>
          <a:bodyPr spcFirstLastPara="1" wrap="square" lIns="91425" tIns="91425" rIns="91425" bIns="91425" anchor="t" anchorCtr="0">
            <a:noAutofit/>
          </a:bodyPr>
          <a:lstStyle>
            <a:lvl1pPr marL="457200" lvl="0" indent="-330200" rtl="0">
              <a:lnSpc>
                <a:spcPct val="115000"/>
              </a:lnSpc>
              <a:spcBef>
                <a:spcPts val="600"/>
              </a:spcBef>
              <a:spcAft>
                <a:spcPts val="0"/>
              </a:spcAft>
              <a:buSzPts val="1600"/>
              <a:buChar char="○"/>
              <a:defRPr sz="1600"/>
            </a:lvl1pPr>
            <a:lvl2pPr marL="914400" lvl="1" indent="-330200" rtl="0">
              <a:lnSpc>
                <a:spcPct val="115000"/>
              </a:lnSpc>
              <a:spcBef>
                <a:spcPts val="0"/>
              </a:spcBef>
              <a:spcAft>
                <a:spcPts val="0"/>
              </a:spcAft>
              <a:buSzPts val="1600"/>
              <a:buChar char="●"/>
              <a:defRPr sz="1600"/>
            </a:lvl2pPr>
            <a:lvl3pPr marL="1371600" lvl="2" indent="-330200" rtl="0">
              <a:lnSpc>
                <a:spcPct val="115000"/>
              </a:lnSpc>
              <a:spcBef>
                <a:spcPts val="0"/>
              </a:spcBef>
              <a:spcAft>
                <a:spcPts val="0"/>
              </a:spcAft>
              <a:buSzPts val="1600"/>
              <a:buChar char="■"/>
              <a:defRPr sz="1600"/>
            </a:lvl3pPr>
            <a:lvl4pPr marL="1828800" lvl="3" indent="-330200" rtl="0">
              <a:lnSpc>
                <a:spcPct val="115000"/>
              </a:lnSpc>
              <a:spcBef>
                <a:spcPts val="0"/>
              </a:spcBef>
              <a:spcAft>
                <a:spcPts val="0"/>
              </a:spcAft>
              <a:buSzPts val="1600"/>
              <a:buChar char="●"/>
              <a:defRPr sz="1600"/>
            </a:lvl4pPr>
            <a:lvl5pPr marL="2286000" lvl="4" indent="-330200" rtl="0">
              <a:lnSpc>
                <a:spcPct val="115000"/>
              </a:lnSpc>
              <a:spcBef>
                <a:spcPts val="0"/>
              </a:spcBef>
              <a:spcAft>
                <a:spcPts val="0"/>
              </a:spcAft>
              <a:buSzPts val="1600"/>
              <a:buChar char="○"/>
              <a:defRPr sz="1600"/>
            </a:lvl5pPr>
            <a:lvl6pPr marL="2743200" lvl="5" indent="-330200" rtl="0">
              <a:lnSpc>
                <a:spcPct val="115000"/>
              </a:lnSpc>
              <a:spcBef>
                <a:spcPts val="0"/>
              </a:spcBef>
              <a:spcAft>
                <a:spcPts val="0"/>
              </a:spcAft>
              <a:buSzPts val="1600"/>
              <a:buChar char="■"/>
              <a:defRPr sz="1600"/>
            </a:lvl6pPr>
            <a:lvl7pPr marL="3200400" lvl="6" indent="-330200" rtl="0">
              <a:lnSpc>
                <a:spcPct val="115000"/>
              </a:lnSpc>
              <a:spcBef>
                <a:spcPts val="0"/>
              </a:spcBef>
              <a:spcAft>
                <a:spcPts val="0"/>
              </a:spcAft>
              <a:buSzPts val="1600"/>
              <a:buChar char="●"/>
              <a:defRPr sz="1600"/>
            </a:lvl7pPr>
            <a:lvl8pPr marL="3657600" lvl="7" indent="-330200" rtl="0">
              <a:lnSpc>
                <a:spcPct val="115000"/>
              </a:lnSpc>
              <a:spcBef>
                <a:spcPts val="0"/>
              </a:spcBef>
              <a:spcAft>
                <a:spcPts val="0"/>
              </a:spcAft>
              <a:buSzPts val="1600"/>
              <a:buChar char="○"/>
              <a:defRPr sz="1600"/>
            </a:lvl8pPr>
            <a:lvl9pPr marL="4114800" lvl="8" indent="-330200" rtl="0">
              <a:lnSpc>
                <a:spcPct val="115000"/>
              </a:lnSpc>
              <a:spcBef>
                <a:spcPts val="0"/>
              </a:spcBef>
              <a:spcAft>
                <a:spcPts val="0"/>
              </a:spcAft>
              <a:buSzPts val="1600"/>
              <a:buChar char="■"/>
              <a:defRPr sz="1600"/>
            </a:lvl9pPr>
          </a:lstStyle>
          <a:p>
            <a:endParaRPr/>
          </a:p>
        </p:txBody>
      </p:sp>
      <p:sp>
        <p:nvSpPr>
          <p:cNvPr id="50" name="Google Shape;50;p9"/>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9"/>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A5A35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ctrTitle" idx="4294967295"/>
          </p:nvPr>
        </p:nvSpPr>
        <p:spPr>
          <a:xfrm>
            <a:off x="443450" y="3208125"/>
            <a:ext cx="8525700" cy="1188000"/>
          </a:xfrm>
          <a:prstGeom prst="rect">
            <a:avLst/>
          </a:prstGeom>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5500"/>
              <a:t>COMMUNITY</a:t>
            </a:r>
            <a:endParaRPr sz="5500"/>
          </a:p>
          <a:p>
            <a:pPr marL="0" lvl="0" indent="0" algn="r" rtl="0">
              <a:spcBef>
                <a:spcPts val="0"/>
              </a:spcBef>
              <a:spcAft>
                <a:spcPts val="0"/>
              </a:spcAft>
              <a:buNone/>
            </a:pPr>
            <a:r>
              <a:rPr lang="en" sz="5500"/>
              <a:t>ENGAGED RESEARCH</a:t>
            </a:r>
            <a:endParaRPr sz="5500"/>
          </a:p>
          <a:p>
            <a:pPr marL="0" lvl="0" indent="0" algn="r" rtl="0">
              <a:spcBef>
                <a:spcPts val="0"/>
              </a:spcBef>
              <a:spcAft>
                <a:spcPts val="0"/>
              </a:spcAft>
              <a:buNone/>
            </a:pPr>
            <a:r>
              <a:rPr lang="en" sz="5500"/>
              <a:t>TRAINING</a:t>
            </a:r>
            <a:endParaRPr sz="5500"/>
          </a:p>
          <a:p>
            <a:pPr marL="0" lvl="0" indent="0" algn="l" rtl="0">
              <a:spcBef>
                <a:spcPts val="0"/>
              </a:spcBef>
              <a:spcAft>
                <a:spcPts val="0"/>
              </a:spcAft>
              <a:buNone/>
            </a:pPr>
            <a:r>
              <a:rPr lang="en" sz="3600">
                <a:solidFill>
                  <a:srgbClr val="FFD966"/>
                </a:solidFill>
              </a:rPr>
              <a:t>                       </a:t>
            </a:r>
            <a:r>
              <a:rPr lang="en" sz="3600">
                <a:solidFill>
                  <a:srgbClr val="FFE599"/>
                </a:solidFill>
              </a:rPr>
              <a:t>     Day 2 - May 7, 2021</a:t>
            </a:r>
            <a:endParaRPr sz="3600">
              <a:solidFill>
                <a:srgbClr val="FFE599"/>
              </a:solidFill>
            </a:endParaRPr>
          </a:p>
          <a:p>
            <a:pPr marL="0" lvl="0" indent="0" algn="l" rtl="0">
              <a:spcBef>
                <a:spcPts val="0"/>
              </a:spcBef>
              <a:spcAft>
                <a:spcPts val="0"/>
              </a:spcAft>
              <a:buNone/>
            </a:pPr>
            <a:endParaRPr sz="3300">
              <a:solidFill>
                <a:srgbClr val="38761D"/>
              </a:solidFill>
            </a:endParaRPr>
          </a:p>
        </p:txBody>
      </p:sp>
      <p:pic>
        <p:nvPicPr>
          <p:cNvPr id="95" name="Google Shape;95;p19"/>
          <p:cNvPicPr preferRelativeResize="0"/>
          <p:nvPr/>
        </p:nvPicPr>
        <p:blipFill>
          <a:blip r:embed="rId3">
            <a:alphaModFix amt="89000"/>
          </a:blip>
          <a:stretch>
            <a:fillRect/>
          </a:stretch>
        </p:blipFill>
        <p:spPr>
          <a:xfrm>
            <a:off x="443450" y="4207225"/>
            <a:ext cx="4032225" cy="765875"/>
          </a:xfrm>
          <a:prstGeom prst="rect">
            <a:avLst/>
          </a:prstGeom>
          <a:noFill/>
          <a:ln>
            <a:noFill/>
          </a:ln>
        </p:spPr>
      </p:pic>
      <p:sp>
        <p:nvSpPr>
          <p:cNvPr id="96" name="Google Shape;96;p19"/>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ctrTitle"/>
          </p:nvPr>
        </p:nvSpPr>
        <p:spPr>
          <a:xfrm>
            <a:off x="676225" y="1928100"/>
            <a:ext cx="76725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C800"/>
                </a:solidFill>
              </a:rPr>
              <a:t>2. </a:t>
            </a:r>
            <a:r>
              <a:rPr lang="en"/>
              <a:t>Small group university-community conversations</a:t>
            </a:r>
            <a:endParaRPr/>
          </a:p>
        </p:txBody>
      </p:sp>
      <p:sp>
        <p:nvSpPr>
          <p:cNvPr id="165" name="Google Shape;165;p2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171" name="Google Shape;171;p29"/>
          <p:cNvPicPr preferRelativeResize="0"/>
          <p:nvPr/>
        </p:nvPicPr>
        <p:blipFill>
          <a:blip r:embed="rId3">
            <a:alphaModFix/>
          </a:blip>
          <a:stretch>
            <a:fillRect/>
          </a:stretch>
        </p:blipFill>
        <p:spPr>
          <a:xfrm>
            <a:off x="29650" y="0"/>
            <a:ext cx="9144000" cy="51434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177" name="Google Shape;177;p30"/>
          <p:cNvPicPr preferRelativeResize="0"/>
          <p:nvPr/>
        </p:nvPicPr>
        <p:blipFill>
          <a:blip r:embed="rId3">
            <a:alphaModFix/>
          </a:blip>
          <a:stretch>
            <a:fillRect/>
          </a:stretch>
        </p:blipFill>
        <p:spPr>
          <a:xfrm>
            <a:off x="0" y="0"/>
            <a:ext cx="914401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ctrTitle"/>
          </p:nvPr>
        </p:nvSpPr>
        <p:spPr>
          <a:xfrm>
            <a:off x="676225" y="1928100"/>
            <a:ext cx="8180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C800"/>
                </a:solidFill>
              </a:rPr>
              <a:t>3. </a:t>
            </a:r>
            <a:r>
              <a:rPr lang="en" i="1"/>
              <a:t>Air, Water, Blood: </a:t>
            </a:r>
            <a:r>
              <a:rPr lang="en" b="0" i="1"/>
              <a:t>The Power of Community Engaged Research</a:t>
            </a:r>
            <a:endParaRPr b="0" i="1"/>
          </a:p>
        </p:txBody>
      </p:sp>
      <p:sp>
        <p:nvSpPr>
          <p:cNvPr id="183" name="Google Shape;183;p31"/>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184" name="Google Shape;184;p31"/>
          <p:cNvSpPr txBox="1"/>
          <p:nvPr/>
        </p:nvSpPr>
        <p:spPr>
          <a:xfrm>
            <a:off x="874550" y="3594525"/>
            <a:ext cx="6907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Montserrat"/>
                <a:ea typeface="Montserrat"/>
                <a:cs typeface="Montserrat"/>
                <a:sym typeface="Montserrat"/>
              </a:rPr>
              <a:t>A documentary screening</a:t>
            </a:r>
            <a:endParaRPr sz="2100">
              <a:solidFill>
                <a:schemeClr val="lt1"/>
              </a:solidFill>
              <a:latin typeface="Montserrat"/>
              <a:ea typeface="Montserrat"/>
              <a:cs typeface="Montserrat"/>
              <a:sym typeface="Montserrat"/>
            </a:endParaRPr>
          </a:p>
        </p:txBody>
      </p:sp>
      <p:pic>
        <p:nvPicPr>
          <p:cNvPr id="185" name="Google Shape;185;p31"/>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ctrTitle"/>
          </p:nvPr>
        </p:nvSpPr>
        <p:spPr>
          <a:xfrm>
            <a:off x="676225" y="1928100"/>
            <a:ext cx="8180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C800"/>
                </a:solidFill>
              </a:rPr>
              <a:t>3. </a:t>
            </a:r>
            <a:r>
              <a:rPr lang="en" i="1"/>
              <a:t>Air, Water, Blood: </a:t>
            </a:r>
            <a:r>
              <a:rPr lang="en" b="0" i="1"/>
              <a:t>The Power of Community Engaged Research</a:t>
            </a:r>
            <a:endParaRPr b="0" i="1"/>
          </a:p>
        </p:txBody>
      </p:sp>
      <p:sp>
        <p:nvSpPr>
          <p:cNvPr id="191" name="Google Shape;191;p32"/>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92" name="Google Shape;192;p32"/>
          <p:cNvSpPr txBox="1"/>
          <p:nvPr/>
        </p:nvSpPr>
        <p:spPr>
          <a:xfrm>
            <a:off x="874550" y="3594525"/>
            <a:ext cx="6907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Montserrat"/>
                <a:ea typeface="Montserrat"/>
                <a:cs typeface="Montserrat"/>
                <a:sym typeface="Montserrat"/>
              </a:rPr>
              <a:t>A documentary by Paige Bierma, followed by a conversation with Clare Cannon, Miguel Alatorre, and Maricela Mares-Alatorre.</a:t>
            </a:r>
            <a:endParaRPr sz="2100">
              <a:solidFill>
                <a:schemeClr val="lt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700">
                <a:solidFill>
                  <a:schemeClr val="accent4"/>
                </a:solidFill>
                <a:latin typeface="Montserrat"/>
                <a:ea typeface="Montserrat"/>
                <a:cs typeface="Montserrat"/>
                <a:sym typeface="Montserrat"/>
              </a:rPr>
              <a:t>#DocumentingKettleman</a:t>
            </a:r>
            <a:endParaRPr sz="1700">
              <a:solidFill>
                <a:schemeClr val="accent4"/>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ctrTitle" idx="4294967295"/>
          </p:nvPr>
        </p:nvSpPr>
        <p:spPr>
          <a:xfrm>
            <a:off x="457488" y="152075"/>
            <a:ext cx="8229000" cy="76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FFE599"/>
                </a:solidFill>
              </a:rPr>
              <a:t>Kettleman City Research Team</a:t>
            </a:r>
            <a:endParaRPr sz="3600" b="0" i="1">
              <a:solidFill>
                <a:srgbClr val="FFE599"/>
              </a:solidFill>
            </a:endParaRPr>
          </a:p>
        </p:txBody>
      </p:sp>
      <p:sp>
        <p:nvSpPr>
          <p:cNvPr id="198" name="Google Shape;198;p3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199" name="Google Shape;199;p33"/>
          <p:cNvSpPr txBox="1"/>
          <p:nvPr/>
        </p:nvSpPr>
        <p:spPr>
          <a:xfrm>
            <a:off x="856500" y="1276075"/>
            <a:ext cx="1828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lt1"/>
                </a:solidFill>
                <a:latin typeface="Montserrat"/>
                <a:ea typeface="Montserrat"/>
                <a:cs typeface="Montserrat"/>
                <a:sym typeface="Montserrat"/>
              </a:rPr>
              <a:t>Clare </a:t>
            </a:r>
            <a:endParaRPr sz="21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100" b="1">
                <a:solidFill>
                  <a:schemeClr val="lt1"/>
                </a:solidFill>
                <a:latin typeface="Montserrat"/>
                <a:ea typeface="Montserrat"/>
                <a:cs typeface="Montserrat"/>
                <a:sym typeface="Montserrat"/>
              </a:rPr>
              <a:t>Cannon</a:t>
            </a:r>
            <a:endParaRPr sz="2100" b="1">
              <a:solidFill>
                <a:schemeClr val="lt1"/>
              </a:solidFill>
              <a:latin typeface="Montserrat"/>
              <a:ea typeface="Montserrat"/>
              <a:cs typeface="Montserrat"/>
              <a:sym typeface="Montserrat"/>
            </a:endParaRPr>
          </a:p>
        </p:txBody>
      </p:sp>
      <p:pic>
        <p:nvPicPr>
          <p:cNvPr id="200" name="Google Shape;200;p33"/>
          <p:cNvPicPr preferRelativeResize="0"/>
          <p:nvPr/>
        </p:nvPicPr>
        <p:blipFill>
          <a:blip r:embed="rId3">
            <a:alphaModFix/>
          </a:blip>
          <a:stretch>
            <a:fillRect/>
          </a:stretch>
        </p:blipFill>
        <p:spPr>
          <a:xfrm>
            <a:off x="6307638" y="2613213"/>
            <a:ext cx="2000725" cy="2000725"/>
          </a:xfrm>
          <a:prstGeom prst="rect">
            <a:avLst/>
          </a:prstGeom>
          <a:noFill/>
          <a:ln>
            <a:noFill/>
          </a:ln>
        </p:spPr>
      </p:pic>
      <p:pic>
        <p:nvPicPr>
          <p:cNvPr id="201" name="Google Shape;201;p33"/>
          <p:cNvPicPr preferRelativeResize="0"/>
          <p:nvPr/>
        </p:nvPicPr>
        <p:blipFill>
          <a:blip r:embed="rId4">
            <a:alphaModFix/>
          </a:blip>
          <a:stretch>
            <a:fillRect/>
          </a:stretch>
        </p:blipFill>
        <p:spPr>
          <a:xfrm>
            <a:off x="3466213" y="1499700"/>
            <a:ext cx="2000725" cy="2000725"/>
          </a:xfrm>
          <a:prstGeom prst="rect">
            <a:avLst/>
          </a:prstGeom>
          <a:noFill/>
          <a:ln>
            <a:noFill/>
          </a:ln>
        </p:spPr>
      </p:pic>
      <p:pic>
        <p:nvPicPr>
          <p:cNvPr id="202" name="Google Shape;202;p33"/>
          <p:cNvPicPr preferRelativeResize="0"/>
          <p:nvPr/>
        </p:nvPicPr>
        <p:blipFill>
          <a:blip r:embed="rId5">
            <a:alphaModFix/>
          </a:blip>
          <a:stretch>
            <a:fillRect/>
          </a:stretch>
        </p:blipFill>
        <p:spPr>
          <a:xfrm>
            <a:off x="770388" y="2620575"/>
            <a:ext cx="2000725" cy="2000725"/>
          </a:xfrm>
          <a:prstGeom prst="rect">
            <a:avLst/>
          </a:prstGeom>
          <a:noFill/>
          <a:ln>
            <a:noFill/>
          </a:ln>
        </p:spPr>
      </p:pic>
      <p:sp>
        <p:nvSpPr>
          <p:cNvPr id="203" name="Google Shape;203;p33"/>
          <p:cNvSpPr txBox="1"/>
          <p:nvPr/>
        </p:nvSpPr>
        <p:spPr>
          <a:xfrm>
            <a:off x="3676245" y="3573625"/>
            <a:ext cx="143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lt1"/>
                </a:solidFill>
                <a:latin typeface="Montserrat"/>
                <a:ea typeface="Montserrat"/>
                <a:cs typeface="Montserrat"/>
                <a:sym typeface="Montserrat"/>
              </a:rPr>
              <a:t>Miguel </a:t>
            </a:r>
            <a:endParaRPr sz="2100" b="1">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100" b="1">
                <a:solidFill>
                  <a:schemeClr val="lt1"/>
                </a:solidFill>
                <a:latin typeface="Montserrat"/>
                <a:ea typeface="Montserrat"/>
                <a:cs typeface="Montserrat"/>
                <a:sym typeface="Montserrat"/>
              </a:rPr>
              <a:t>Alatorre</a:t>
            </a:r>
            <a:endParaRPr sz="2100" b="1">
              <a:solidFill>
                <a:schemeClr val="lt1"/>
              </a:solidFill>
              <a:latin typeface="Montserrat"/>
              <a:ea typeface="Montserrat"/>
              <a:cs typeface="Montserrat"/>
              <a:sym typeface="Montserrat"/>
            </a:endParaRPr>
          </a:p>
        </p:txBody>
      </p:sp>
      <p:sp>
        <p:nvSpPr>
          <p:cNvPr id="204" name="Google Shape;204;p33"/>
          <p:cNvSpPr txBox="1"/>
          <p:nvPr/>
        </p:nvSpPr>
        <p:spPr>
          <a:xfrm>
            <a:off x="6005300" y="1276075"/>
            <a:ext cx="2497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lt1"/>
                </a:solidFill>
                <a:latin typeface="Montserrat"/>
                <a:ea typeface="Montserrat"/>
                <a:cs typeface="Montserrat"/>
                <a:sym typeface="Montserrat"/>
              </a:rPr>
              <a:t>Maricela Mares-Alatorre</a:t>
            </a:r>
            <a:endParaRPr sz="2100" b="1">
              <a:solidFill>
                <a:schemeClr val="lt1"/>
              </a:solidFill>
              <a:latin typeface="Montserrat"/>
              <a:ea typeface="Montserrat"/>
              <a:cs typeface="Montserrat"/>
              <a:sym typeface="Montserrat"/>
            </a:endParaRPr>
          </a:p>
        </p:txBody>
      </p:sp>
      <p:sp>
        <p:nvSpPr>
          <p:cNvPr id="205" name="Google Shape;205;p33"/>
          <p:cNvSpPr txBox="1"/>
          <p:nvPr/>
        </p:nvSpPr>
        <p:spPr>
          <a:xfrm>
            <a:off x="3102653" y="4279675"/>
            <a:ext cx="2580900" cy="1085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000"/>
              </a:spcBef>
              <a:spcAft>
                <a:spcPts val="0"/>
              </a:spcAft>
              <a:buNone/>
            </a:pPr>
            <a:r>
              <a:rPr lang="en" sz="1000" b="1">
                <a:solidFill>
                  <a:schemeClr val="lt1"/>
                </a:solidFill>
                <a:latin typeface="Montserrat"/>
                <a:ea typeface="Montserrat"/>
                <a:cs typeface="Montserrat"/>
                <a:sym typeface="Montserrat"/>
              </a:rPr>
              <a:t>Community Organizer &amp; Policy Advocate </a:t>
            </a:r>
            <a:endParaRPr sz="1000" b="1">
              <a:solidFill>
                <a:schemeClr val="lt1"/>
              </a:solidFill>
              <a:latin typeface="Montserrat"/>
              <a:ea typeface="Montserrat"/>
              <a:cs typeface="Montserrat"/>
              <a:sym typeface="Montserrat"/>
            </a:endParaRPr>
          </a:p>
          <a:p>
            <a:pPr marL="0" lvl="0" indent="0" algn="ctr" rtl="0">
              <a:lnSpc>
                <a:spcPct val="115000"/>
              </a:lnSpc>
              <a:spcBef>
                <a:spcPts val="1000"/>
              </a:spcBef>
              <a:spcAft>
                <a:spcPts val="0"/>
              </a:spcAft>
              <a:buClr>
                <a:schemeClr val="dk1"/>
              </a:buClr>
              <a:buSzPts val="1100"/>
              <a:buFont typeface="Arial"/>
              <a:buNone/>
            </a:pPr>
            <a:endParaRPr sz="1000">
              <a:solidFill>
                <a:schemeClr val="lt1"/>
              </a:solidFill>
              <a:latin typeface="Montserrat"/>
              <a:ea typeface="Montserrat"/>
              <a:cs typeface="Montserrat"/>
              <a:sym typeface="Montserrat"/>
            </a:endParaRPr>
          </a:p>
          <a:p>
            <a:pPr marL="0" lvl="0" indent="0" algn="l" rtl="0">
              <a:spcBef>
                <a:spcPts val="200"/>
              </a:spcBef>
              <a:spcAft>
                <a:spcPts val="0"/>
              </a:spcAft>
              <a:buNone/>
            </a:pPr>
            <a:endParaRPr>
              <a:latin typeface="Open Sans"/>
              <a:ea typeface="Open Sans"/>
              <a:cs typeface="Open Sans"/>
              <a:sym typeface="Open Sans"/>
            </a:endParaRPr>
          </a:p>
        </p:txBody>
      </p:sp>
      <p:sp>
        <p:nvSpPr>
          <p:cNvPr id="206" name="Google Shape;206;p33"/>
          <p:cNvSpPr txBox="1"/>
          <p:nvPr/>
        </p:nvSpPr>
        <p:spPr>
          <a:xfrm>
            <a:off x="5922190" y="1975350"/>
            <a:ext cx="2580900" cy="139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000"/>
              </a:spcBef>
              <a:spcAft>
                <a:spcPts val="0"/>
              </a:spcAft>
              <a:buNone/>
            </a:pPr>
            <a:r>
              <a:rPr lang="en" sz="1000" b="1">
                <a:solidFill>
                  <a:schemeClr val="lt1"/>
                </a:solidFill>
                <a:latin typeface="Montserrat"/>
                <a:ea typeface="Montserrat"/>
                <a:cs typeface="Montserrat"/>
                <a:sym typeface="Montserrat"/>
              </a:rPr>
              <a:t>Community Organizer &amp; Policy Advocate </a:t>
            </a:r>
            <a:endParaRPr sz="1000" b="1">
              <a:solidFill>
                <a:schemeClr val="lt1"/>
              </a:solidFill>
              <a:latin typeface="Montserrat"/>
              <a:ea typeface="Montserrat"/>
              <a:cs typeface="Montserrat"/>
              <a:sym typeface="Montserrat"/>
            </a:endParaRPr>
          </a:p>
          <a:p>
            <a:pPr marL="0" lvl="0" indent="0" algn="ctr" rtl="0">
              <a:lnSpc>
                <a:spcPct val="115000"/>
              </a:lnSpc>
              <a:spcBef>
                <a:spcPts val="1000"/>
              </a:spcBef>
              <a:spcAft>
                <a:spcPts val="0"/>
              </a:spcAft>
              <a:buNone/>
            </a:pPr>
            <a:endParaRPr sz="1000">
              <a:solidFill>
                <a:schemeClr val="lt1"/>
              </a:solidFill>
              <a:latin typeface="Montserrat"/>
              <a:ea typeface="Montserrat"/>
              <a:cs typeface="Montserrat"/>
              <a:sym typeface="Montserrat"/>
            </a:endParaRPr>
          </a:p>
          <a:p>
            <a:pPr marL="0" lvl="0" indent="0" algn="ctr" rtl="0">
              <a:lnSpc>
                <a:spcPct val="115000"/>
              </a:lnSpc>
              <a:spcBef>
                <a:spcPts val="1000"/>
              </a:spcBef>
              <a:spcAft>
                <a:spcPts val="0"/>
              </a:spcAft>
              <a:buNone/>
            </a:pPr>
            <a:endParaRPr sz="1000">
              <a:solidFill>
                <a:schemeClr val="lt1"/>
              </a:solidFill>
              <a:latin typeface="Montserrat"/>
              <a:ea typeface="Montserrat"/>
              <a:cs typeface="Montserrat"/>
              <a:sym typeface="Montserrat"/>
            </a:endParaRPr>
          </a:p>
          <a:p>
            <a:pPr marL="0" lvl="0" indent="0" algn="l" rtl="0">
              <a:spcBef>
                <a:spcPts val="200"/>
              </a:spcBef>
              <a:spcAft>
                <a:spcPts val="0"/>
              </a:spcAft>
              <a:buNone/>
            </a:pPr>
            <a:endParaRPr>
              <a:latin typeface="Open Sans"/>
              <a:ea typeface="Open Sans"/>
              <a:cs typeface="Open Sans"/>
              <a:sym typeface="Open Sans"/>
            </a:endParaRPr>
          </a:p>
        </p:txBody>
      </p:sp>
      <p:sp>
        <p:nvSpPr>
          <p:cNvPr id="207" name="Google Shape;207;p33"/>
          <p:cNvSpPr txBox="1"/>
          <p:nvPr/>
        </p:nvSpPr>
        <p:spPr>
          <a:xfrm>
            <a:off x="480315" y="1975350"/>
            <a:ext cx="2580900" cy="11928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b="1">
                <a:solidFill>
                  <a:schemeClr val="lt1"/>
                </a:solidFill>
                <a:latin typeface="Montserrat"/>
                <a:ea typeface="Montserrat"/>
                <a:cs typeface="Montserrat"/>
                <a:sym typeface="Montserrat"/>
              </a:rPr>
              <a:t>Assistant Professor</a:t>
            </a:r>
            <a:endParaRPr sz="1000" b="1">
              <a:solidFill>
                <a:schemeClr val="lt1"/>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1000" b="1">
                <a:solidFill>
                  <a:schemeClr val="lt1"/>
                </a:solidFill>
                <a:latin typeface="Montserrat"/>
                <a:ea typeface="Montserrat"/>
                <a:cs typeface="Montserrat"/>
                <a:sym typeface="Montserrat"/>
              </a:rPr>
              <a:t>UC Davis Department of Human Ecology</a:t>
            </a:r>
            <a:endParaRPr sz="1000" b="1">
              <a:solidFill>
                <a:schemeClr val="lt1"/>
              </a:solidFill>
              <a:latin typeface="Montserrat"/>
              <a:ea typeface="Montserrat"/>
              <a:cs typeface="Montserrat"/>
              <a:sym typeface="Montserrat"/>
            </a:endParaRPr>
          </a:p>
          <a:p>
            <a:pPr marL="0" lvl="0" indent="0" algn="ctr" rtl="0">
              <a:lnSpc>
                <a:spcPct val="115000"/>
              </a:lnSpc>
              <a:spcBef>
                <a:spcPts val="1000"/>
              </a:spcBef>
              <a:spcAft>
                <a:spcPts val="0"/>
              </a:spcAft>
              <a:buNone/>
            </a:pPr>
            <a:endParaRPr sz="1000">
              <a:solidFill>
                <a:schemeClr val="lt1"/>
              </a:solidFill>
              <a:latin typeface="Montserrat"/>
              <a:ea typeface="Montserrat"/>
              <a:cs typeface="Montserrat"/>
              <a:sym typeface="Montserrat"/>
            </a:endParaRPr>
          </a:p>
          <a:p>
            <a:pPr marL="0" lvl="0" indent="0" algn="l" rtl="0">
              <a:spcBef>
                <a:spcPts val="200"/>
              </a:spcBef>
              <a:spcAft>
                <a:spcPts val="0"/>
              </a:spcAft>
              <a:buNone/>
            </a:pPr>
            <a:endParaRPr>
              <a:latin typeface="Open Sans"/>
              <a:ea typeface="Open Sans"/>
              <a:cs typeface="Open Sans"/>
              <a:sym typeface="Open Sans"/>
            </a:endParaRPr>
          </a:p>
        </p:txBody>
      </p:sp>
      <p:cxnSp>
        <p:nvCxnSpPr>
          <p:cNvPr id="208" name="Google Shape;208;p33"/>
          <p:cNvCxnSpPr/>
          <p:nvPr/>
        </p:nvCxnSpPr>
        <p:spPr>
          <a:xfrm rot="10800000" flipH="1">
            <a:off x="2728300" y="2960900"/>
            <a:ext cx="858600" cy="384600"/>
          </a:xfrm>
          <a:prstGeom prst="straightConnector1">
            <a:avLst/>
          </a:prstGeom>
          <a:noFill/>
          <a:ln w="38100" cap="flat" cmpd="sng">
            <a:solidFill>
              <a:srgbClr val="FFE599"/>
            </a:solidFill>
            <a:prstDash val="solid"/>
            <a:round/>
            <a:headEnd type="none" w="med" len="med"/>
            <a:tailEnd type="none" w="med" len="med"/>
          </a:ln>
        </p:spPr>
      </p:cxnSp>
      <p:cxnSp>
        <p:nvCxnSpPr>
          <p:cNvPr id="209" name="Google Shape;209;p33"/>
          <p:cNvCxnSpPr/>
          <p:nvPr/>
        </p:nvCxnSpPr>
        <p:spPr>
          <a:xfrm>
            <a:off x="5358175" y="2889300"/>
            <a:ext cx="1010700" cy="375600"/>
          </a:xfrm>
          <a:prstGeom prst="straightConnector1">
            <a:avLst/>
          </a:prstGeom>
          <a:noFill/>
          <a:ln w="38100" cap="flat" cmpd="sng">
            <a:solidFill>
              <a:srgbClr val="FFE599"/>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ctrTitle"/>
          </p:nvPr>
        </p:nvSpPr>
        <p:spPr>
          <a:xfrm>
            <a:off x="602100" y="1520475"/>
            <a:ext cx="81432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100">
                <a:solidFill>
                  <a:srgbClr val="FFC800"/>
                </a:solidFill>
              </a:rPr>
              <a:t>5. </a:t>
            </a:r>
            <a:r>
              <a:rPr lang="en" sz="6100"/>
              <a:t>Next steps</a:t>
            </a:r>
            <a:endParaRPr sz="6100"/>
          </a:p>
        </p:txBody>
      </p:sp>
      <p:sp>
        <p:nvSpPr>
          <p:cNvPr id="215" name="Google Shape;215;p34"/>
          <p:cNvSpPr txBox="1">
            <a:spLocks noGrp="1"/>
          </p:cNvSpPr>
          <p:nvPr>
            <p:ph type="subTitle" idx="1"/>
          </p:nvPr>
        </p:nvSpPr>
        <p:spPr>
          <a:xfrm>
            <a:off x="690975" y="3515900"/>
            <a:ext cx="7572600" cy="819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Please fill in training evaluation (sent by email)</a:t>
            </a:r>
            <a:endParaRPr sz="1600"/>
          </a:p>
          <a:p>
            <a:pPr marL="457200" lvl="0" indent="0" algn="l" rtl="0">
              <a:spcBef>
                <a:spcPts val="0"/>
              </a:spcBef>
              <a:spcAft>
                <a:spcPts val="0"/>
              </a:spcAft>
              <a:buNone/>
            </a:pPr>
            <a:endParaRPr sz="600"/>
          </a:p>
          <a:p>
            <a:pPr marL="457200" lvl="0" indent="-330200" algn="l" rtl="0">
              <a:spcBef>
                <a:spcPts val="0"/>
              </a:spcBef>
              <a:spcAft>
                <a:spcPts val="0"/>
              </a:spcAft>
              <a:buSzPts val="1600"/>
              <a:buChar char="●"/>
            </a:pPr>
            <a:r>
              <a:rPr lang="en" sz="1600"/>
              <a:t>CEC will reach out to set up quarterly check-ins for individualized, project-specific support</a:t>
            </a:r>
            <a:endParaRPr sz="1600"/>
          </a:p>
          <a:p>
            <a:pPr marL="457200" lvl="0" indent="0" algn="l" rtl="0">
              <a:spcBef>
                <a:spcPts val="0"/>
              </a:spcBef>
              <a:spcAft>
                <a:spcPts val="0"/>
              </a:spcAft>
              <a:buNone/>
            </a:pPr>
            <a:endParaRPr sz="600"/>
          </a:p>
          <a:p>
            <a:pPr marL="457200" lvl="0" indent="-330200" algn="l" rtl="0">
              <a:spcBef>
                <a:spcPts val="0"/>
              </a:spcBef>
              <a:spcAft>
                <a:spcPts val="0"/>
              </a:spcAft>
              <a:buSzPts val="1600"/>
              <a:buChar char="●"/>
            </a:pPr>
            <a:r>
              <a:rPr lang="en" sz="1600"/>
              <a:t>Supplemental support materials will be provided </a:t>
            </a:r>
            <a:endParaRPr sz="1600"/>
          </a:p>
        </p:txBody>
      </p:sp>
      <p:sp>
        <p:nvSpPr>
          <p:cNvPr id="216" name="Google Shape;216;p3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57200" y="447625"/>
            <a:ext cx="8569800" cy="107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900">
                <a:solidFill>
                  <a:srgbClr val="FFE599"/>
                </a:solidFill>
              </a:rPr>
              <a:t>How we’ll spend our time today</a:t>
            </a:r>
            <a:endParaRPr sz="3900">
              <a:solidFill>
                <a:srgbClr val="FFE599"/>
              </a:solidFill>
            </a:endParaRPr>
          </a:p>
        </p:txBody>
      </p:sp>
      <p:sp>
        <p:nvSpPr>
          <p:cNvPr id="102" name="Google Shape;102;p20"/>
          <p:cNvSpPr txBox="1"/>
          <p:nvPr/>
        </p:nvSpPr>
        <p:spPr>
          <a:xfrm>
            <a:off x="834950" y="1646150"/>
            <a:ext cx="3576300" cy="16554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800" b="1">
                <a:solidFill>
                  <a:srgbClr val="FFFFFF"/>
                </a:solidFill>
                <a:latin typeface="Open Sans"/>
                <a:ea typeface="Open Sans"/>
                <a:cs typeface="Open Sans"/>
                <a:sym typeface="Open Sans"/>
              </a:rPr>
              <a:t>University-Community Scenario Discussions</a:t>
            </a:r>
            <a:endParaRPr sz="1800">
              <a:solidFill>
                <a:srgbClr val="FFFFFF"/>
              </a:solidFill>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endParaRPr sz="1200">
              <a:solidFill>
                <a:srgbClr val="FFFFFF"/>
              </a:solidFill>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endParaRPr sz="1900">
              <a:solidFill>
                <a:srgbClr val="FFFFFF"/>
              </a:solidFill>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r>
              <a:rPr lang="en" sz="1800" b="1" i="1">
                <a:solidFill>
                  <a:schemeClr val="lt1"/>
                </a:solidFill>
                <a:latin typeface="Open Sans"/>
                <a:ea typeface="Open Sans"/>
                <a:cs typeface="Open Sans"/>
                <a:sym typeface="Open Sans"/>
              </a:rPr>
              <a:t>Air, Water, Blood: The Power of Community-Engaged Research</a:t>
            </a:r>
            <a:endParaRPr sz="1800" b="1" i="1">
              <a:solidFill>
                <a:schemeClr val="lt1"/>
              </a:solidFill>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r>
              <a:rPr lang="en" sz="1800">
                <a:solidFill>
                  <a:schemeClr val="lt1"/>
                </a:solidFill>
                <a:latin typeface="Open Sans"/>
                <a:ea typeface="Open Sans"/>
                <a:cs typeface="Open Sans"/>
                <a:sym typeface="Open Sans"/>
              </a:rPr>
              <a:t>Kettleman City project documentary film and panel discussion</a:t>
            </a:r>
            <a:endParaRPr sz="1800">
              <a:solidFill>
                <a:srgbClr val="FFFFFF"/>
              </a:solidFill>
              <a:latin typeface="Open Sans"/>
              <a:ea typeface="Open Sans"/>
              <a:cs typeface="Open Sans"/>
              <a:sym typeface="Open Sans"/>
            </a:endParaRPr>
          </a:p>
        </p:txBody>
      </p:sp>
      <p:sp>
        <p:nvSpPr>
          <p:cNvPr id="103" name="Google Shape;103;p20"/>
          <p:cNvSpPr txBox="1"/>
          <p:nvPr/>
        </p:nvSpPr>
        <p:spPr>
          <a:xfrm>
            <a:off x="5032375" y="1646150"/>
            <a:ext cx="3728400" cy="16554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1800" b="1">
                <a:solidFill>
                  <a:srgbClr val="FFFFFF"/>
                </a:solidFill>
                <a:latin typeface="Open Sans"/>
                <a:ea typeface="Open Sans"/>
                <a:cs typeface="Open Sans"/>
                <a:sym typeface="Open Sans"/>
              </a:rPr>
              <a:t>Small group university-community conversations</a:t>
            </a:r>
            <a:endParaRPr sz="1800" b="1">
              <a:solidFill>
                <a:srgbClr val="FFFFFF"/>
              </a:solidFill>
              <a:latin typeface="Open Sans"/>
              <a:ea typeface="Open Sans"/>
              <a:cs typeface="Open Sans"/>
              <a:sym typeface="Open Sans"/>
            </a:endParaRPr>
          </a:p>
          <a:p>
            <a:pPr marL="0" lvl="0" indent="0" algn="l" rtl="0">
              <a:spcBef>
                <a:spcPts val="600"/>
              </a:spcBef>
              <a:spcAft>
                <a:spcPts val="0"/>
              </a:spcAft>
              <a:buNone/>
            </a:pPr>
            <a:endParaRPr sz="1800" b="1">
              <a:solidFill>
                <a:srgbClr val="FFFFFF"/>
              </a:solidFill>
              <a:latin typeface="Open Sans"/>
              <a:ea typeface="Open Sans"/>
              <a:cs typeface="Open Sans"/>
              <a:sym typeface="Open Sans"/>
            </a:endParaRPr>
          </a:p>
          <a:p>
            <a:pPr marL="0" lvl="0" indent="0" algn="l" rtl="0">
              <a:spcBef>
                <a:spcPts val="600"/>
              </a:spcBef>
              <a:spcAft>
                <a:spcPts val="0"/>
              </a:spcAft>
              <a:buNone/>
            </a:pPr>
            <a:endParaRPr sz="1800" b="1">
              <a:solidFill>
                <a:srgbClr val="FFFFFF"/>
              </a:solidFill>
              <a:latin typeface="Open Sans"/>
              <a:ea typeface="Open Sans"/>
              <a:cs typeface="Open Sans"/>
              <a:sym typeface="Open Sans"/>
            </a:endParaRPr>
          </a:p>
          <a:p>
            <a:pPr marL="0" lvl="0" indent="0" algn="l" rtl="0">
              <a:spcBef>
                <a:spcPts val="600"/>
              </a:spcBef>
              <a:spcAft>
                <a:spcPts val="0"/>
              </a:spcAft>
              <a:buNone/>
            </a:pPr>
            <a:endParaRPr sz="1800" b="1">
              <a:solidFill>
                <a:srgbClr val="FFFFFF"/>
              </a:solidFill>
              <a:latin typeface="Open Sans"/>
              <a:ea typeface="Open Sans"/>
              <a:cs typeface="Open Sans"/>
              <a:sym typeface="Open Sans"/>
            </a:endParaRPr>
          </a:p>
        </p:txBody>
      </p:sp>
      <p:sp>
        <p:nvSpPr>
          <p:cNvPr id="104" name="Google Shape;104;p20"/>
          <p:cNvSpPr txBox="1"/>
          <p:nvPr/>
        </p:nvSpPr>
        <p:spPr>
          <a:xfrm>
            <a:off x="457200" y="3729544"/>
            <a:ext cx="8229600" cy="619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endParaRPr sz="1200">
              <a:solidFill>
                <a:srgbClr val="FFFFFF"/>
              </a:solidFill>
              <a:latin typeface="Open Sans"/>
              <a:ea typeface="Open Sans"/>
              <a:cs typeface="Open Sans"/>
              <a:sym typeface="Open Sans"/>
            </a:endParaRPr>
          </a:p>
          <a:p>
            <a:pPr marL="0" lvl="0" indent="0" algn="l" rtl="0">
              <a:spcBef>
                <a:spcPts val="1000"/>
              </a:spcBef>
              <a:spcAft>
                <a:spcPts val="0"/>
              </a:spcAft>
              <a:buNone/>
            </a:pPr>
            <a:endParaRPr sz="1200">
              <a:solidFill>
                <a:srgbClr val="FFFFFF"/>
              </a:solidFill>
              <a:latin typeface="Open Sans"/>
              <a:ea typeface="Open Sans"/>
              <a:cs typeface="Open Sans"/>
              <a:sym typeface="Open Sans"/>
            </a:endParaRPr>
          </a:p>
          <a:p>
            <a:pPr marL="0" lvl="0" indent="0" algn="l" rtl="0">
              <a:spcBef>
                <a:spcPts val="1000"/>
              </a:spcBef>
              <a:spcAft>
                <a:spcPts val="1000"/>
              </a:spcAft>
              <a:buNone/>
            </a:pPr>
            <a:endParaRPr sz="1200">
              <a:solidFill>
                <a:srgbClr val="FFFFFF"/>
              </a:solidFill>
              <a:latin typeface="Open Sans"/>
              <a:ea typeface="Open Sans"/>
              <a:cs typeface="Open Sans"/>
              <a:sym typeface="Open Sans"/>
            </a:endParaRPr>
          </a:p>
        </p:txBody>
      </p:sp>
      <p:sp>
        <p:nvSpPr>
          <p:cNvPr id="105" name="Google Shape;105;p2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106" name="Google Shape;106;p20"/>
          <p:cNvSpPr txBox="1"/>
          <p:nvPr/>
        </p:nvSpPr>
        <p:spPr>
          <a:xfrm>
            <a:off x="386400" y="1640825"/>
            <a:ext cx="5415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FFE599"/>
                </a:solidFill>
                <a:latin typeface="Open Sans"/>
                <a:ea typeface="Open Sans"/>
                <a:cs typeface="Open Sans"/>
                <a:sym typeface="Open Sans"/>
              </a:rPr>
              <a:t>1</a:t>
            </a:r>
            <a:endParaRPr sz="4000" b="1">
              <a:solidFill>
                <a:srgbClr val="FFE599"/>
              </a:solidFill>
              <a:latin typeface="Open Sans"/>
              <a:ea typeface="Open Sans"/>
              <a:cs typeface="Open Sans"/>
              <a:sym typeface="Open Sans"/>
            </a:endParaRPr>
          </a:p>
          <a:p>
            <a:pPr marL="0" lvl="0" indent="0" algn="l" rtl="0">
              <a:spcBef>
                <a:spcPts val="0"/>
              </a:spcBef>
              <a:spcAft>
                <a:spcPts val="0"/>
              </a:spcAft>
              <a:buNone/>
            </a:pPr>
            <a:endParaRPr sz="4000" b="1">
              <a:solidFill>
                <a:srgbClr val="FFFFFF"/>
              </a:solidFill>
              <a:latin typeface="Open Sans"/>
              <a:ea typeface="Open Sans"/>
              <a:cs typeface="Open Sans"/>
              <a:sym typeface="Open Sans"/>
            </a:endParaRPr>
          </a:p>
          <a:p>
            <a:pPr marL="0" lvl="0" indent="0" algn="l" rtl="0">
              <a:spcBef>
                <a:spcPts val="0"/>
              </a:spcBef>
              <a:spcAft>
                <a:spcPts val="0"/>
              </a:spcAft>
              <a:buNone/>
            </a:pPr>
            <a:r>
              <a:rPr lang="en" sz="4000" b="1">
                <a:solidFill>
                  <a:srgbClr val="FFE599"/>
                </a:solidFill>
                <a:latin typeface="Open Sans"/>
                <a:ea typeface="Open Sans"/>
                <a:cs typeface="Open Sans"/>
                <a:sym typeface="Open Sans"/>
              </a:rPr>
              <a:t>3</a:t>
            </a:r>
            <a:endParaRPr sz="4000" b="1">
              <a:solidFill>
                <a:srgbClr val="FFE599"/>
              </a:solidFill>
              <a:latin typeface="Open Sans"/>
              <a:ea typeface="Open Sans"/>
              <a:cs typeface="Open Sans"/>
              <a:sym typeface="Open Sans"/>
            </a:endParaRPr>
          </a:p>
        </p:txBody>
      </p:sp>
      <p:sp>
        <p:nvSpPr>
          <p:cNvPr id="107" name="Google Shape;107;p20"/>
          <p:cNvSpPr txBox="1"/>
          <p:nvPr/>
        </p:nvSpPr>
        <p:spPr>
          <a:xfrm>
            <a:off x="4560300" y="1640825"/>
            <a:ext cx="5415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FFE599"/>
                </a:solidFill>
                <a:latin typeface="Open Sans"/>
                <a:ea typeface="Open Sans"/>
                <a:cs typeface="Open Sans"/>
                <a:sym typeface="Open Sans"/>
              </a:rPr>
              <a:t>2</a:t>
            </a:r>
            <a:endParaRPr sz="4000" b="1">
              <a:solidFill>
                <a:srgbClr val="FFE599"/>
              </a:solidFill>
              <a:latin typeface="Open Sans"/>
              <a:ea typeface="Open Sans"/>
              <a:cs typeface="Open Sans"/>
              <a:sym typeface="Open Sans"/>
            </a:endParaRPr>
          </a:p>
          <a:p>
            <a:pPr marL="0" lvl="0" indent="0" algn="l" rtl="0">
              <a:spcBef>
                <a:spcPts val="0"/>
              </a:spcBef>
              <a:spcAft>
                <a:spcPts val="0"/>
              </a:spcAft>
              <a:buNone/>
            </a:pPr>
            <a:endParaRPr sz="4000" b="1">
              <a:solidFill>
                <a:srgbClr val="FFE599"/>
              </a:solidFill>
              <a:latin typeface="Open Sans"/>
              <a:ea typeface="Open Sans"/>
              <a:cs typeface="Open Sans"/>
              <a:sym typeface="Open Sans"/>
            </a:endParaRPr>
          </a:p>
          <a:p>
            <a:pPr marL="0" lvl="0" indent="0" algn="l" rtl="0">
              <a:spcBef>
                <a:spcPts val="0"/>
              </a:spcBef>
              <a:spcAft>
                <a:spcPts val="0"/>
              </a:spcAft>
              <a:buNone/>
            </a:pPr>
            <a:endParaRPr sz="4000" b="1">
              <a:solidFill>
                <a:srgbClr val="FFE599"/>
              </a:solidFill>
              <a:latin typeface="Open Sans"/>
              <a:ea typeface="Open Sans"/>
              <a:cs typeface="Open Sans"/>
              <a:sym typeface="Open Sans"/>
            </a:endParaRPr>
          </a:p>
        </p:txBody>
      </p:sp>
      <p:pic>
        <p:nvPicPr>
          <p:cNvPr id="108" name="Google Shape;108;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ctrTitle"/>
          </p:nvPr>
        </p:nvSpPr>
        <p:spPr>
          <a:xfrm>
            <a:off x="676225" y="1928100"/>
            <a:ext cx="76725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C800"/>
                </a:solidFill>
              </a:rPr>
              <a:t>1. </a:t>
            </a:r>
            <a:r>
              <a:rPr lang="en"/>
              <a:t>University-Community Scenarios Exercise</a:t>
            </a:r>
            <a:endParaRPr/>
          </a:p>
        </p:txBody>
      </p:sp>
      <p:sp>
        <p:nvSpPr>
          <p:cNvPr id="114" name="Google Shape;114;p21"/>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subTitle" idx="4294967295"/>
          </p:nvPr>
        </p:nvSpPr>
        <p:spPr>
          <a:xfrm>
            <a:off x="253375" y="0"/>
            <a:ext cx="91440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000" b="1">
                <a:solidFill>
                  <a:srgbClr val="FFE599"/>
                </a:solidFill>
                <a:latin typeface="Montserrat"/>
                <a:ea typeface="Montserrat"/>
                <a:cs typeface="Montserrat"/>
                <a:sym typeface="Montserrat"/>
              </a:rPr>
              <a:t>Scenario 1: Ownership and communication </a:t>
            </a:r>
            <a:endParaRPr sz="3000" b="1">
              <a:solidFill>
                <a:srgbClr val="FFE599"/>
              </a:solidFill>
              <a:latin typeface="Montserrat"/>
              <a:ea typeface="Montserrat"/>
              <a:cs typeface="Montserrat"/>
              <a:sym typeface="Montserrat"/>
            </a:endParaRPr>
          </a:p>
          <a:p>
            <a:pPr marL="0" lvl="0" indent="0" algn="l" rtl="0">
              <a:spcBef>
                <a:spcPts val="600"/>
              </a:spcBef>
              <a:spcAft>
                <a:spcPts val="0"/>
              </a:spcAft>
              <a:buNone/>
            </a:pPr>
            <a:r>
              <a:rPr lang="en" sz="3000" b="1">
                <a:solidFill>
                  <a:srgbClr val="FFE599"/>
                </a:solidFill>
                <a:latin typeface="Montserrat"/>
                <a:ea typeface="Montserrat"/>
                <a:cs typeface="Montserrat"/>
                <a:sym typeface="Montserrat"/>
              </a:rPr>
              <a:t>                     of research results</a:t>
            </a:r>
            <a:endParaRPr sz="3000" b="1">
              <a:solidFill>
                <a:srgbClr val="FFE599"/>
              </a:solidFill>
              <a:latin typeface="Montserrat"/>
              <a:ea typeface="Montserrat"/>
              <a:cs typeface="Montserrat"/>
              <a:sym typeface="Montserrat"/>
            </a:endParaRPr>
          </a:p>
        </p:txBody>
      </p:sp>
      <p:sp>
        <p:nvSpPr>
          <p:cNvPr id="120" name="Google Shape;120;p22"/>
          <p:cNvSpPr txBox="1">
            <a:spLocks noGrp="1"/>
          </p:cNvSpPr>
          <p:nvPr>
            <p:ph type="body" idx="4294967295"/>
          </p:nvPr>
        </p:nvSpPr>
        <p:spPr>
          <a:xfrm>
            <a:off x="312776" y="1409100"/>
            <a:ext cx="3652200" cy="78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300">
                <a:latin typeface="Montserrat"/>
                <a:ea typeface="Montserrat"/>
                <a:cs typeface="Montserrat"/>
                <a:sym typeface="Montserrat"/>
              </a:rPr>
              <a:t>A community-based organization (CBO) approached a researcher to initiate a research project because they were concerned with a contaminant in their community. </a:t>
            </a:r>
            <a:endParaRPr sz="1300">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 sz="1300">
                <a:latin typeface="Montserrat"/>
                <a:ea typeface="Montserrat"/>
                <a:cs typeface="Montserrat"/>
                <a:sym typeface="Montserrat"/>
              </a:rPr>
              <a:t>Data was collected with the support of the CBO. Towards the end of the project, the CBO asked to review the research findings (analyzed data) before the researcher presented them publicly or shared them with the state agency regulating the environmental contaminant being studied. </a:t>
            </a:r>
            <a:endParaRPr sz="1300">
              <a:latin typeface="Montserrat"/>
              <a:ea typeface="Montserrat"/>
              <a:cs typeface="Montserrat"/>
              <a:sym typeface="Montserrat"/>
            </a:endParaRPr>
          </a:p>
          <a:p>
            <a:pPr marL="0" lvl="0" indent="0" algn="l" rtl="0">
              <a:spcBef>
                <a:spcPts val="1200"/>
              </a:spcBef>
              <a:spcAft>
                <a:spcPts val="0"/>
              </a:spcAft>
              <a:buNone/>
            </a:pPr>
            <a:endParaRPr sz="1400"/>
          </a:p>
        </p:txBody>
      </p:sp>
      <p:sp>
        <p:nvSpPr>
          <p:cNvPr id="121" name="Google Shape;121;p22"/>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122" name="Google Shape;122;p22"/>
          <p:cNvSpPr txBox="1">
            <a:spLocks noGrp="1"/>
          </p:cNvSpPr>
          <p:nvPr>
            <p:ph type="body" idx="4294967295"/>
          </p:nvPr>
        </p:nvSpPr>
        <p:spPr>
          <a:xfrm>
            <a:off x="4135549" y="3135950"/>
            <a:ext cx="4876500" cy="78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00">
                <a:latin typeface="Montserrat"/>
                <a:ea typeface="Montserrat"/>
                <a:cs typeface="Montserrat"/>
                <a:sym typeface="Montserrat"/>
              </a:rPr>
              <a:t>The CBO has an adversarial relationship with the state agency and is involved in several lawsuits with them. The researcher is concerned that their objectivity will be questioned if they allow the community organization to view the data before it is published or to influence how the results are communicated.</a:t>
            </a:r>
            <a:endParaRPr sz="1700">
              <a:latin typeface="Montserrat"/>
              <a:ea typeface="Montserrat"/>
              <a:cs typeface="Montserrat"/>
              <a:sym typeface="Montserrat"/>
            </a:endParaRPr>
          </a:p>
          <a:p>
            <a:pPr marL="0" lvl="0" indent="0" algn="l" rtl="0">
              <a:spcBef>
                <a:spcPts val="12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p:txBody>
      </p:sp>
      <p:pic>
        <p:nvPicPr>
          <p:cNvPr id="123" name="Google Shape;123;p22"/>
          <p:cNvPicPr preferRelativeResize="0"/>
          <p:nvPr/>
        </p:nvPicPr>
        <p:blipFill>
          <a:blip r:embed="rId3">
            <a:alphaModFix/>
          </a:blip>
          <a:stretch>
            <a:fillRect/>
          </a:stretch>
        </p:blipFill>
        <p:spPr>
          <a:xfrm>
            <a:off x="4202263" y="-1162550"/>
            <a:ext cx="4442376" cy="686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29" name="Google Shape;129;p23"/>
          <p:cNvPicPr preferRelativeResize="0"/>
          <p:nvPr/>
        </p:nvPicPr>
        <p:blipFill>
          <a:blip r:embed="rId3">
            <a:alphaModFix/>
          </a:blip>
          <a:stretch>
            <a:fillRect/>
          </a:stretch>
        </p:blipFill>
        <p:spPr>
          <a:xfrm>
            <a:off x="0" y="5"/>
            <a:ext cx="9144000" cy="51434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subTitle" idx="4294967295"/>
          </p:nvPr>
        </p:nvSpPr>
        <p:spPr>
          <a:xfrm>
            <a:off x="253375" y="0"/>
            <a:ext cx="91440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000" b="1">
                <a:solidFill>
                  <a:srgbClr val="FFE599"/>
                </a:solidFill>
                <a:latin typeface="Montserrat"/>
                <a:ea typeface="Montserrat"/>
                <a:cs typeface="Montserrat"/>
                <a:sym typeface="Montserrat"/>
              </a:rPr>
              <a:t>Scenario 2: Accessibility and Language</a:t>
            </a:r>
            <a:endParaRPr sz="3000" b="1">
              <a:solidFill>
                <a:srgbClr val="FFE599"/>
              </a:solidFill>
              <a:latin typeface="Montserrat"/>
              <a:ea typeface="Montserrat"/>
              <a:cs typeface="Montserrat"/>
              <a:sym typeface="Montserrat"/>
            </a:endParaRPr>
          </a:p>
        </p:txBody>
      </p:sp>
      <p:sp>
        <p:nvSpPr>
          <p:cNvPr id="135" name="Google Shape;135;p24"/>
          <p:cNvSpPr txBox="1">
            <a:spLocks noGrp="1"/>
          </p:cNvSpPr>
          <p:nvPr>
            <p:ph type="body" idx="4294967295"/>
          </p:nvPr>
        </p:nvSpPr>
        <p:spPr>
          <a:xfrm>
            <a:off x="416550" y="749500"/>
            <a:ext cx="3267000" cy="78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00">
                <a:latin typeface="Montserrat"/>
                <a:ea typeface="Montserrat"/>
                <a:cs typeface="Montserrat"/>
                <a:sym typeface="Montserrat"/>
              </a:rPr>
              <a:t>A community partner and researcher are collecting data via interviews with a local farmworker community. </a:t>
            </a:r>
            <a:endParaRPr sz="1300">
              <a:latin typeface="Montserrat"/>
              <a:ea typeface="Montserrat"/>
              <a:cs typeface="Montserrat"/>
              <a:sym typeface="Montserrat"/>
            </a:endParaRPr>
          </a:p>
          <a:p>
            <a:pPr marL="0" lvl="0" indent="0" algn="l" rtl="0">
              <a:lnSpc>
                <a:spcPct val="115000"/>
              </a:lnSpc>
              <a:spcBef>
                <a:spcPts val="1200"/>
              </a:spcBef>
              <a:spcAft>
                <a:spcPts val="0"/>
              </a:spcAft>
              <a:buNone/>
            </a:pPr>
            <a:r>
              <a:rPr lang="en" sz="1300">
                <a:latin typeface="Montserrat"/>
                <a:ea typeface="Montserrat"/>
                <a:cs typeface="Montserrat"/>
                <a:sym typeface="Montserrat"/>
              </a:rPr>
              <a:t>There are some people who speak Spanish on the research team, but they discover that many farmworkers speak indigenous languages that no one on the team is familiar with and are not fluent in Spanish. </a:t>
            </a:r>
            <a:endParaRPr sz="1300">
              <a:latin typeface="Montserrat"/>
              <a:ea typeface="Montserrat"/>
              <a:cs typeface="Montserrat"/>
              <a:sym typeface="Montserrat"/>
            </a:endParaRPr>
          </a:p>
          <a:p>
            <a:pPr marL="0" lvl="0" indent="0" algn="l" rtl="0">
              <a:lnSpc>
                <a:spcPct val="115000"/>
              </a:lnSpc>
              <a:spcBef>
                <a:spcPts val="1200"/>
              </a:spcBef>
              <a:spcAft>
                <a:spcPts val="0"/>
              </a:spcAft>
              <a:buNone/>
            </a:pPr>
            <a:r>
              <a:rPr lang="en" sz="1300">
                <a:latin typeface="Montserrat"/>
                <a:ea typeface="Montserrat"/>
                <a:cs typeface="Montserrat"/>
                <a:sym typeface="Montserrat"/>
              </a:rPr>
              <a:t>The team didn’t budget for translation/interpretation in any indigenous languages, so they decide to conduct interviews only with farmworkers who speak Spanish.</a:t>
            </a:r>
            <a:endParaRPr sz="1600">
              <a:latin typeface="Montserrat"/>
              <a:ea typeface="Montserrat"/>
              <a:cs typeface="Montserrat"/>
              <a:sym typeface="Montserrat"/>
            </a:endParaRPr>
          </a:p>
          <a:p>
            <a:pPr marL="0" lvl="0" indent="0" algn="l" rtl="0">
              <a:spcBef>
                <a:spcPts val="1200"/>
              </a:spcBef>
              <a:spcAft>
                <a:spcPts val="0"/>
              </a:spcAft>
              <a:buNone/>
            </a:pPr>
            <a:endParaRPr sz="1400"/>
          </a:p>
        </p:txBody>
      </p:sp>
      <p:sp>
        <p:nvSpPr>
          <p:cNvPr id="136" name="Google Shape;136;p2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137" name="Google Shape;137;p24"/>
          <p:cNvSpPr txBox="1">
            <a:spLocks noGrp="1"/>
          </p:cNvSpPr>
          <p:nvPr>
            <p:ph type="body" idx="4294967295"/>
          </p:nvPr>
        </p:nvSpPr>
        <p:spPr>
          <a:xfrm>
            <a:off x="5644225" y="816200"/>
            <a:ext cx="2949600" cy="784800"/>
          </a:xfrm>
          <a:prstGeom prst="rect">
            <a:avLst/>
          </a:prstGeom>
        </p:spPr>
        <p:txBody>
          <a:bodyPr spcFirstLastPara="1" wrap="square" lIns="91425" tIns="91425" rIns="91425" bIns="91425" anchor="t" anchorCtr="0">
            <a:noAutofit/>
          </a:bodyPr>
          <a:lstStyle/>
          <a:p>
            <a:pPr marL="0" lvl="0" indent="0" algn="r" rtl="0">
              <a:lnSpc>
                <a:spcPct val="115000"/>
              </a:lnSpc>
              <a:spcBef>
                <a:spcPts val="1200"/>
              </a:spcBef>
              <a:spcAft>
                <a:spcPts val="0"/>
              </a:spcAft>
              <a:buNone/>
            </a:pPr>
            <a:r>
              <a:rPr lang="en" sz="1300">
                <a:latin typeface="Montserrat"/>
                <a:ea typeface="Montserrat"/>
                <a:cs typeface="Montserrat"/>
                <a:sym typeface="Montserrat"/>
              </a:rPr>
              <a:t>After the project is complete, the team holds a series of community meetings to share the results. Fact sheets are provided in English and Spanish and one of the researchers serves as a Spanish/English interpreter. </a:t>
            </a:r>
            <a:endParaRPr sz="1300">
              <a:latin typeface="Montserrat"/>
              <a:ea typeface="Montserrat"/>
              <a:cs typeface="Montserrat"/>
              <a:sym typeface="Montserrat"/>
            </a:endParaRPr>
          </a:p>
          <a:p>
            <a:pPr marL="0" lvl="0" indent="0" algn="r" rtl="0">
              <a:lnSpc>
                <a:spcPct val="115000"/>
              </a:lnSpc>
              <a:spcBef>
                <a:spcPts val="1200"/>
              </a:spcBef>
              <a:spcAft>
                <a:spcPts val="0"/>
              </a:spcAft>
              <a:buNone/>
            </a:pPr>
            <a:r>
              <a:rPr lang="en" sz="1300">
                <a:latin typeface="Montserrat"/>
                <a:ea typeface="Montserrat"/>
                <a:cs typeface="Montserrat"/>
                <a:sym typeface="Montserrat"/>
              </a:rPr>
              <a:t>The meetings are poorly attended, and after one meeting, a participant shares that a question critical of the study was inaccurately interpreted from Spanish to English. The meetings also do not include any Indigenous community members. </a:t>
            </a:r>
            <a:endParaRPr>
              <a:latin typeface="Montserrat"/>
              <a:ea typeface="Montserrat"/>
              <a:cs typeface="Montserrat"/>
              <a:sym typeface="Montserrat"/>
            </a:endParaRPr>
          </a:p>
          <a:p>
            <a:pPr marL="0" lvl="0" indent="0" algn="l" rtl="0">
              <a:spcBef>
                <a:spcPts val="12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p:txBody>
      </p:sp>
      <p:pic>
        <p:nvPicPr>
          <p:cNvPr id="138" name="Google Shape;138;p24"/>
          <p:cNvPicPr preferRelativeResize="0"/>
          <p:nvPr/>
        </p:nvPicPr>
        <p:blipFill>
          <a:blip r:embed="rId3">
            <a:alphaModFix amt="85000"/>
          </a:blip>
          <a:stretch>
            <a:fillRect/>
          </a:stretch>
        </p:blipFill>
        <p:spPr>
          <a:xfrm>
            <a:off x="3244577" y="816200"/>
            <a:ext cx="2654851" cy="4103300"/>
          </a:xfrm>
          <a:prstGeom prst="rect">
            <a:avLst/>
          </a:prstGeom>
          <a:noFill/>
          <a:ln>
            <a:noFill/>
          </a:ln>
          <a:effectLst>
            <a:outerShdw dist="9525" algn="bl" rotWithShape="0">
              <a:srgbClr val="4A86E8">
                <a:alpha val="52999"/>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44" name="Google Shape;144;p25"/>
          <p:cNvPicPr preferRelativeResize="0"/>
          <p:nvPr/>
        </p:nvPicPr>
        <p:blipFill>
          <a:blip r:embed="rId3">
            <a:alphaModFix/>
          </a:blip>
          <a:stretch>
            <a:fillRect/>
          </a:stretch>
        </p:blipFill>
        <p:spPr>
          <a:xfrm>
            <a:off x="0" y="0"/>
            <a:ext cx="914401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subTitle" idx="4294967295"/>
          </p:nvPr>
        </p:nvSpPr>
        <p:spPr>
          <a:xfrm>
            <a:off x="253375" y="0"/>
            <a:ext cx="91440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000" b="1">
                <a:solidFill>
                  <a:srgbClr val="FFE599"/>
                </a:solidFill>
                <a:latin typeface="Montserrat"/>
                <a:ea typeface="Montserrat"/>
                <a:cs typeface="Montserrat"/>
                <a:sym typeface="Montserrat"/>
              </a:rPr>
              <a:t>Scenario 3: Compensation, shared benefits, </a:t>
            </a:r>
            <a:endParaRPr sz="3000" b="1">
              <a:solidFill>
                <a:srgbClr val="FFE599"/>
              </a:solidFill>
              <a:latin typeface="Montserrat"/>
              <a:ea typeface="Montserrat"/>
              <a:cs typeface="Montserrat"/>
              <a:sym typeface="Montserrat"/>
            </a:endParaRPr>
          </a:p>
          <a:p>
            <a:pPr marL="0" lvl="0" indent="0" algn="l" rtl="0">
              <a:spcBef>
                <a:spcPts val="600"/>
              </a:spcBef>
              <a:spcAft>
                <a:spcPts val="0"/>
              </a:spcAft>
              <a:buNone/>
            </a:pPr>
            <a:r>
              <a:rPr lang="en" sz="3000" b="1">
                <a:solidFill>
                  <a:srgbClr val="FFE599"/>
                </a:solidFill>
                <a:latin typeface="Montserrat"/>
                <a:ea typeface="Montserrat"/>
                <a:cs typeface="Montserrat"/>
                <a:sym typeface="Montserrat"/>
              </a:rPr>
              <a:t>                     and trust</a:t>
            </a:r>
            <a:endParaRPr sz="3000" b="1">
              <a:solidFill>
                <a:srgbClr val="FFE599"/>
              </a:solidFill>
              <a:latin typeface="Montserrat"/>
              <a:ea typeface="Montserrat"/>
              <a:cs typeface="Montserrat"/>
              <a:sym typeface="Montserrat"/>
            </a:endParaRPr>
          </a:p>
        </p:txBody>
      </p:sp>
      <p:sp>
        <p:nvSpPr>
          <p:cNvPr id="150" name="Google Shape;150;p26"/>
          <p:cNvSpPr txBox="1">
            <a:spLocks noGrp="1"/>
          </p:cNvSpPr>
          <p:nvPr>
            <p:ph type="body" idx="4294967295"/>
          </p:nvPr>
        </p:nvSpPr>
        <p:spPr>
          <a:xfrm>
            <a:off x="401700" y="1194175"/>
            <a:ext cx="4882500" cy="78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300">
                <a:latin typeface="Montserrat"/>
                <a:ea typeface="Montserrat"/>
                <a:cs typeface="Montserrat"/>
                <a:sym typeface="Montserrat"/>
              </a:rPr>
              <a:t>A researcher and community-based organization (CBO) are writing a grant proposal together for a large, multi-year project that has the potential to impact policy. </a:t>
            </a:r>
            <a:endParaRPr sz="1300">
              <a:latin typeface="Montserrat"/>
              <a:ea typeface="Montserrat"/>
              <a:cs typeface="Montserrat"/>
              <a:sym typeface="Montserrat"/>
            </a:endParaRPr>
          </a:p>
          <a:p>
            <a:pPr marL="0" lvl="0" indent="0" algn="l" rtl="0">
              <a:lnSpc>
                <a:spcPct val="115000"/>
              </a:lnSpc>
              <a:spcBef>
                <a:spcPts val="1200"/>
              </a:spcBef>
              <a:spcAft>
                <a:spcPts val="0"/>
              </a:spcAft>
              <a:buNone/>
            </a:pPr>
            <a:r>
              <a:rPr lang="en" sz="1300">
                <a:latin typeface="Montserrat"/>
                <a:ea typeface="Montserrat"/>
                <a:cs typeface="Montserrat"/>
                <a:sym typeface="Montserrat"/>
              </a:rPr>
              <a:t>The researcher sent a budget to the community partner that includes $5000/year for the community partner, noting that this is the maximum amount that can be paid to the partner without sacrificing the quality of the scientific research. </a:t>
            </a:r>
            <a:endParaRPr sz="1800">
              <a:latin typeface="Montserrat"/>
              <a:ea typeface="Montserrat"/>
              <a:cs typeface="Montserrat"/>
              <a:sym typeface="Montserrat"/>
            </a:endParaRPr>
          </a:p>
          <a:p>
            <a:pPr marL="0" lvl="0" indent="0" algn="l" rtl="0">
              <a:lnSpc>
                <a:spcPct val="115000"/>
              </a:lnSpc>
              <a:spcBef>
                <a:spcPts val="1200"/>
              </a:spcBef>
              <a:spcAft>
                <a:spcPts val="1200"/>
              </a:spcAft>
              <a:buClr>
                <a:schemeClr val="dk1"/>
              </a:buClr>
              <a:buSzPts val="1100"/>
              <a:buFont typeface="Arial"/>
              <a:buNone/>
            </a:pPr>
            <a:r>
              <a:rPr lang="en" sz="1300">
                <a:latin typeface="Montserrat"/>
                <a:ea typeface="Montserrat"/>
                <a:cs typeface="Montserrat"/>
                <a:sym typeface="Montserrat"/>
              </a:rPr>
              <a:t>The CBO responded that 5k is significantly lower than the budget they require to participate in the project. The proposal is due in a few days and the researcher is unsure how to respond.</a:t>
            </a:r>
            <a:endParaRPr sz="1400"/>
          </a:p>
        </p:txBody>
      </p:sp>
      <p:sp>
        <p:nvSpPr>
          <p:cNvPr id="151" name="Google Shape;151;p26"/>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152" name="Google Shape;152;p26"/>
          <p:cNvSpPr txBox="1">
            <a:spLocks noGrp="1"/>
          </p:cNvSpPr>
          <p:nvPr>
            <p:ph type="body" idx="4294967295"/>
          </p:nvPr>
        </p:nvSpPr>
        <p:spPr>
          <a:xfrm>
            <a:off x="5332925" y="1535100"/>
            <a:ext cx="2949600" cy="784800"/>
          </a:xfrm>
          <a:prstGeom prst="rect">
            <a:avLst/>
          </a:prstGeom>
        </p:spPr>
        <p:txBody>
          <a:bodyPr spcFirstLastPara="1" wrap="square" lIns="91425" tIns="91425" rIns="91425" bIns="91425" anchor="t" anchorCtr="0">
            <a:noAutofit/>
          </a:bodyPr>
          <a:lstStyle/>
          <a:p>
            <a:pPr marL="0" lvl="0" indent="0" algn="r" rtl="0">
              <a:lnSpc>
                <a:spcPct val="115000"/>
              </a:lnSpc>
              <a:spcBef>
                <a:spcPts val="1200"/>
              </a:spcBef>
              <a:spcAft>
                <a:spcPts val="0"/>
              </a:spcAft>
              <a:buNone/>
            </a:pPr>
            <a:r>
              <a:rPr lang="en" sz="1300">
                <a:latin typeface="Montserrat"/>
                <a:ea typeface="Montserrat"/>
                <a:cs typeface="Montserrat"/>
                <a:sym typeface="Montserrat"/>
              </a:rPr>
              <a:t>. </a:t>
            </a:r>
            <a:endParaRPr>
              <a:latin typeface="Montserrat"/>
              <a:ea typeface="Montserrat"/>
              <a:cs typeface="Montserrat"/>
              <a:sym typeface="Montserrat"/>
            </a:endParaRPr>
          </a:p>
          <a:p>
            <a:pPr marL="0" lvl="0" indent="0" algn="l" rtl="0">
              <a:spcBef>
                <a:spcPts val="1200"/>
              </a:spcBef>
              <a:spcAft>
                <a:spcPts val="0"/>
              </a:spcAft>
              <a:buNone/>
            </a:pPr>
            <a:endParaRPr sz="1600"/>
          </a:p>
          <a:p>
            <a:pPr marL="0" lvl="0" indent="0" algn="l" rtl="0">
              <a:spcBef>
                <a:spcPts val="600"/>
              </a:spcBef>
              <a:spcAft>
                <a:spcPts val="0"/>
              </a:spcAft>
              <a:buNone/>
            </a:pPr>
            <a:endParaRPr sz="1600"/>
          </a:p>
          <a:p>
            <a:pPr marL="0" lvl="0" indent="0" algn="l" rtl="0">
              <a:spcBef>
                <a:spcPts val="600"/>
              </a:spcBef>
              <a:spcAft>
                <a:spcPts val="0"/>
              </a:spcAft>
              <a:buNone/>
            </a:pPr>
            <a:endParaRPr sz="1600"/>
          </a:p>
        </p:txBody>
      </p:sp>
      <p:pic>
        <p:nvPicPr>
          <p:cNvPr id="153" name="Google Shape;153;p26"/>
          <p:cNvPicPr preferRelativeResize="0"/>
          <p:nvPr/>
        </p:nvPicPr>
        <p:blipFill rotWithShape="1">
          <a:blip r:embed="rId3">
            <a:alphaModFix amt="79000"/>
          </a:blip>
          <a:srcRect l="4410" t="1430" r="-4409" b="-1429"/>
          <a:stretch/>
        </p:blipFill>
        <p:spPr>
          <a:xfrm>
            <a:off x="5699763" y="730625"/>
            <a:ext cx="2686150" cy="4151700"/>
          </a:xfrm>
          <a:prstGeom prst="rect">
            <a:avLst/>
          </a:prstGeom>
          <a:noFill/>
          <a:ln>
            <a:noFill/>
          </a:ln>
          <a:effectLst>
            <a:outerShdw blurRad="42863" dist="28575" dir="3900000" algn="bl" rotWithShape="0">
              <a:srgbClr val="6AA84F">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159" name="Google Shape;159;p27"/>
          <p:cNvPicPr preferRelativeResize="0"/>
          <p:nvPr/>
        </p:nvPicPr>
        <p:blipFill>
          <a:blip r:embed="rId3">
            <a:alphaModFix/>
          </a:blip>
          <a:stretch>
            <a:fillRect/>
          </a:stretch>
        </p:blipFill>
        <p:spPr>
          <a:xfrm>
            <a:off x="0" y="33325"/>
            <a:ext cx="9143990" cy="5143500"/>
          </a:xfrm>
          <a:prstGeom prst="rect">
            <a:avLst/>
          </a:prstGeom>
          <a:noFill/>
          <a:ln>
            <a:noFill/>
          </a:ln>
        </p:spPr>
      </p:pic>
    </p:spTree>
  </p:cSld>
  <p:clrMapOvr>
    <a:masterClrMapping/>
  </p:clrMapOvr>
</p:sld>
</file>

<file path=ppt/theme/theme1.xml><?xml version="1.0" encoding="utf-8"?>
<a:theme xmlns:a="http://schemas.openxmlformats.org/drawingml/2006/main" name="Mercutio template">
  <a:themeElements>
    <a:clrScheme name="Custom 347">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1D98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1027</Words>
  <Application>Microsoft Office PowerPoint</Application>
  <PresentationFormat>On-screen Show (16:9)</PresentationFormat>
  <Paragraphs>118</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Montserrat</vt:lpstr>
      <vt:lpstr>Times New Roman</vt:lpstr>
      <vt:lpstr>Arial</vt:lpstr>
      <vt:lpstr>Open Sans</vt:lpstr>
      <vt:lpstr>Mercutio template</vt:lpstr>
      <vt:lpstr>COMMUNITY ENGAGED RESEARCH TRAINING                             Day 2 - May 7, 2021 </vt:lpstr>
      <vt:lpstr>How we’ll spend our time today</vt:lpstr>
      <vt:lpstr>1. University-Community Scenarios Exercise</vt:lpstr>
      <vt:lpstr>PowerPoint Presentation</vt:lpstr>
      <vt:lpstr>PowerPoint Presentation</vt:lpstr>
      <vt:lpstr>PowerPoint Presentation</vt:lpstr>
      <vt:lpstr>PowerPoint Presentation</vt:lpstr>
      <vt:lpstr>PowerPoint Presentation</vt:lpstr>
      <vt:lpstr>PowerPoint Presentation</vt:lpstr>
      <vt:lpstr>2. Small group university-community conversations</vt:lpstr>
      <vt:lpstr>PowerPoint Presentation</vt:lpstr>
      <vt:lpstr>PowerPoint Presentation</vt:lpstr>
      <vt:lpstr>3. Air, Water, Blood: The Power of Community Engaged Research</vt:lpstr>
      <vt:lpstr>3. Air, Water, Blood: The Power of Community Engaged Research</vt:lpstr>
      <vt:lpstr>Kettleman City Research Team</vt:lpstr>
      <vt:lpstr>5.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ENGAGED RESEARCH TRAINING                             Day 2 - May 7, 2021 </dc:title>
  <cp:lastModifiedBy>Shosha Capps</cp:lastModifiedBy>
  <cp:revision>1</cp:revision>
  <dcterms:modified xsi:type="dcterms:W3CDTF">2021-05-25T22:44:41Z</dcterms:modified>
</cp:coreProperties>
</file>